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259" r:id="rId4"/>
    <p:sldId id="348" r:id="rId5"/>
    <p:sldId id="261" r:id="rId6"/>
    <p:sldId id="264" r:id="rId7"/>
    <p:sldId id="341" r:id="rId8"/>
    <p:sldId id="262" r:id="rId9"/>
    <p:sldId id="260" r:id="rId10"/>
    <p:sldId id="346" r:id="rId11"/>
    <p:sldId id="344" r:id="rId12"/>
    <p:sldId id="345" r:id="rId13"/>
    <p:sldId id="347" r:id="rId14"/>
    <p:sldId id="349" r:id="rId15"/>
    <p:sldId id="350" r:id="rId16"/>
    <p:sldId id="265" r:id="rId17"/>
    <p:sldId id="322" r:id="rId18"/>
    <p:sldId id="273" r:id="rId19"/>
    <p:sldId id="320" r:id="rId20"/>
    <p:sldId id="323" r:id="rId21"/>
    <p:sldId id="324" r:id="rId22"/>
    <p:sldId id="325" r:id="rId23"/>
    <p:sldId id="321" r:id="rId24"/>
    <p:sldId id="274" r:id="rId25"/>
    <p:sldId id="327" r:id="rId26"/>
    <p:sldId id="328" r:id="rId27"/>
    <p:sldId id="326" r:id="rId28"/>
    <p:sldId id="275" r:id="rId29"/>
    <p:sldId id="329" r:id="rId30"/>
    <p:sldId id="330" r:id="rId31"/>
    <p:sldId id="331" r:id="rId32"/>
    <p:sldId id="332" r:id="rId33"/>
    <p:sldId id="333" r:id="rId34"/>
    <p:sldId id="334" r:id="rId35"/>
    <p:sldId id="335" r:id="rId36"/>
    <p:sldId id="276" r:id="rId37"/>
    <p:sldId id="336" r:id="rId38"/>
    <p:sldId id="337" r:id="rId39"/>
    <p:sldId id="277" r:id="rId40"/>
    <p:sldId id="339" r:id="rId41"/>
    <p:sldId id="278" r:id="rId42"/>
    <p:sldId id="343" r:id="rId43"/>
    <p:sldId id="342" r:id="rId44"/>
    <p:sldId id="268" r:id="rId45"/>
    <p:sldId id="297" r:id="rId46"/>
    <p:sldId id="299" r:id="rId47"/>
    <p:sldId id="300" r:id="rId48"/>
    <p:sldId id="301" r:id="rId49"/>
    <p:sldId id="302" r:id="rId50"/>
    <p:sldId id="303" r:id="rId51"/>
    <p:sldId id="304" r:id="rId52"/>
    <p:sldId id="269" r:id="rId53"/>
    <p:sldId id="319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270" r:id="rId62"/>
    <p:sldId id="312" r:id="rId63"/>
    <p:sldId id="313" r:id="rId64"/>
    <p:sldId id="314" r:id="rId65"/>
    <p:sldId id="340" r:id="rId66"/>
    <p:sldId id="271" r:id="rId67"/>
    <p:sldId id="315" r:id="rId68"/>
    <p:sldId id="316" r:id="rId69"/>
    <p:sldId id="317" r:id="rId70"/>
    <p:sldId id="318" r:id="rId71"/>
    <p:sldId id="293" r:id="rId7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4660"/>
  </p:normalViewPr>
  <p:slideViewPr>
    <p:cSldViewPr>
      <p:cViewPr varScale="1">
        <p:scale>
          <a:sx n="65" d="100"/>
          <a:sy n="65" d="100"/>
        </p:scale>
        <p:origin x="-58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73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5DB34C5-9BC4-4F85-9048-CC31D0F75643}" type="datetimeFigureOut">
              <a:rPr lang="en-US"/>
              <a:pPr>
                <a:defRPr/>
              </a:pPr>
              <a:t>9/11/2011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02853B5-76C1-45CC-AED9-977F5CBB2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DC2836-9603-4EFA-8B1E-AB58F72AF60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1EE5B-408C-4231-B057-3D18478421F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6B1150-A098-4ABE-B11C-FC9B3968F37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A7584F-7DC3-4397-8ACD-0A40850CD52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E1E552-D2B5-49B4-A96A-9299C5451AF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853B5-76C1-45CC-AED9-977F5CBB2CC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853B5-76C1-45CC-AED9-977F5CBB2CC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2281BB-A8EC-4994-A9FC-6C76AAE8195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6AAABC-3FA6-4126-A667-B8CBC93D179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B7007B-EBA7-40D2-BED4-8DF8B78426C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3D2209-9C70-46E7-A93F-D8A96FEA4AE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6E9CA0-7734-4FE9-B1D4-755C16E5986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D88A26-FFE7-47BB-904F-7AF1E44E7E9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685F5F-0E04-4740-97C4-3A18EC7759B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AF710C-2D48-4EE4-BF5B-6D0BB93311A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38E87D-6468-40A1-8FC5-9C9461B7A79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D7D1EB-63CC-4B36-B48C-505F7423AF7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DA2F28-2C41-444C-94FF-72D469849AC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D4B5D0-5023-4C17-AA4B-9BAE61A53F1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536848-95FC-4D94-B60E-25747B31804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B075CA-F609-418F-9FEA-EE1874298B3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656934-4E0B-49F8-BBF2-260B995BB7F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F37448-FE64-4006-9696-7AF378CFFF2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BF5D03-C148-4BB8-B98A-8E36FBB3BF3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EBCE88-7BEF-40C8-AB44-5BE9DA717CE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7C22C5-5303-493F-8EA3-5BF8BD3A9DE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00C67D-37BB-4987-B794-35CFF51C8DD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38276D-D084-48F6-8DBC-E8D108956C9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4C9F5-9DDE-4033-9795-4CDE19DE17F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9FB-4863-481D-9C41-BC512527C04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665D48-CD90-45EB-9FAE-5B90D7DE570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1A5A28-0FAE-4A42-B4CF-A6EBB3156E6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0E8DD3-274F-47EB-9FA4-A7070E23D4B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853B5-76C1-45CC-AED9-977F5CBB2CC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807DEF-4EA2-40A3-A412-779083AB179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692A4-3452-4F49-BFEA-7FDC3C2FB2D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69E304-F883-452A-83F9-2E4B7F5B2242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004A3E-235F-4D60-ABEA-0C1A3604699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971882-93D8-4604-8080-392C6BE7BBE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28086C-3F71-4359-BBAF-3BEB4E9839D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2A0BBB-EE8E-457E-9271-CA9852C9E59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4F601A-3DF3-42C5-A53B-DB9517A4BB2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4472BE-70A4-41D1-9140-461133F95EE0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C8D289-FE27-492F-809A-FAE0B8122AA5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A0E05C-55FA-405F-B0B5-3D17A3E64A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C2838C-0EB2-4F09-BB2B-86D39F14279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D54C0A-E1FA-4B11-B4C8-74E3EB348065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A3F077-0552-4887-BC01-D17ACCCE9C83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F26380-3675-407C-9FE6-E4AD014C06C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E65031-DA03-4684-A341-442A05423242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43F9E-8A2E-4DF1-ACAD-F14F5E4FDB14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D3E5F8-42FA-493C-B0FB-A680C77F2ED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9506DF-9FE9-4A69-99F9-3609EC44F35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72CB16-61C7-4E2A-BF07-027D71DD15CD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22D52-14AD-412F-B0DD-A39AB7BD659F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57310E-1337-4551-967A-10231284F05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F96B6F-EA85-49CA-98A6-D61A8F3B915E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19ABA9-2E2F-47F8-AEB0-F462A97932A3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4F97D6-A55D-4E62-84A7-D16FA75E8EDD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34F371-535A-4452-9CDE-13A1F5DB2042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4CD218-7D08-483D-AF55-924DAC57F3D6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9EBA7-C501-4A21-B0CA-F7A47296DCE5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CE05BC-815C-43C2-9AA9-AFE62F4A6C17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B78242-5FCA-4994-9860-3A730475B66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47246D-47E1-47FD-855C-2B6FE687BAB8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44E106-51CA-4971-871B-C81FDEA59ED2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3DED3A-679E-490D-993D-89A8719830B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ABB216-2DDA-4686-B4AC-95F105748368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0D1E46-F3C5-4A63-995D-0AB5EE95A0CA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BC9391-E22E-4704-A838-23EE3273BF3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2007D-CA9A-403B-9DED-0721FF25D5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B87EC-5471-49C7-A8D2-928FA65CC21F}" type="datetimeFigureOut">
              <a:rPr lang="en-US"/>
              <a:pPr>
                <a:defRPr/>
              </a:pPr>
              <a:t>9/11/2011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74A96-95C7-4E70-BBB7-78BD04345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E6520-A689-4E50-9ECF-8EFCC1269EC0}" type="datetimeFigureOut">
              <a:rPr lang="en-US"/>
              <a:pPr>
                <a:defRPr/>
              </a:pPr>
              <a:t>9/11/2011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C0C57-0C03-4371-B948-862A777AC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A34D9-6A12-470C-AAE5-CF548F1559BD}" type="datetimeFigureOut">
              <a:rPr lang="en-US"/>
              <a:pPr>
                <a:defRPr/>
              </a:pPr>
              <a:t>9/11/2011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BBAA4-223B-4570-85C1-6DAC829CD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ABB15-D3EA-4F5F-A551-D7A0C3125CF0}" type="datetimeFigureOut">
              <a:rPr lang="en-US"/>
              <a:pPr>
                <a:defRPr/>
              </a:pPr>
              <a:t>9/11/2011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456A0-2EAE-4EB4-8D92-A62852FA2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2DF37-06DD-43EE-9DA3-A99E34EB9CA2}" type="datetimeFigureOut">
              <a:rPr lang="en-US"/>
              <a:pPr>
                <a:defRPr/>
              </a:pPr>
              <a:t>9/11/2011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1D3A4-0990-451E-92FD-D55B3C05C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45EC3-CCEC-49E1-9B88-E51FBE6B8929}" type="datetimeFigureOut">
              <a:rPr lang="en-US"/>
              <a:pPr>
                <a:defRPr/>
              </a:pPr>
              <a:t>9/11/2011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D93F1-01A7-4801-8521-D2701026F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AA995-C8FF-4385-AA6E-F4CEFDCC09AD}" type="datetimeFigureOut">
              <a:rPr lang="en-US"/>
              <a:pPr>
                <a:defRPr/>
              </a:pPr>
              <a:t>9/11/2011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62CE0-2B37-45B8-80BB-CFC776F75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B28DC-33CA-419C-ACBE-D6F47F29E774}" type="datetimeFigureOut">
              <a:rPr lang="en-US"/>
              <a:pPr>
                <a:defRPr/>
              </a:pPr>
              <a:t>9/11/2011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EA16C-9066-478D-B2FB-1980A31455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20203-6A8E-4BA9-8103-8D5FF76AAE7B}" type="datetimeFigureOut">
              <a:rPr lang="en-US"/>
              <a:pPr>
                <a:defRPr/>
              </a:pPr>
              <a:t>9/11/2011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7A92F-C055-4929-9BBC-7ACC4C633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B4640-472A-4A64-83F5-73160C317604}" type="datetimeFigureOut">
              <a:rPr lang="en-US"/>
              <a:pPr>
                <a:defRPr/>
              </a:pPr>
              <a:t>9/11/2011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52CB8-C07A-4C01-AA22-605C3FC19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FE9C2-E98A-4FC3-B1AB-4BBE80429569}" type="datetimeFigureOut">
              <a:rPr lang="en-US"/>
              <a:pPr>
                <a:defRPr/>
              </a:pPr>
              <a:t>9/11/2011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7CAD6-23BF-49AB-9086-48D1BB60A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7E2C28-390D-4F2F-AE14-11B075B7C184}" type="datetimeFigureOut">
              <a:rPr lang="en-US"/>
              <a:pPr>
                <a:defRPr/>
              </a:pPr>
              <a:t>9/11/2011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734D7A-41A0-40E9-9E80-2DA1F681E5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Nancy Rourke </a:t>
            </a:r>
            <a:br>
              <a:rPr lang="en-US" smtClean="0"/>
            </a:br>
            <a:r>
              <a:rPr lang="en-US" smtClean="0"/>
              <a:t>Expressionist Paintings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86200"/>
            <a:ext cx="7315200" cy="2590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Established in 2007.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i="1" dirty="0" smtClean="0"/>
              <a:t>‘My eyes and my hands come together to create visual expression. Therefore, I paint from what I see, feel and know.’</a:t>
            </a:r>
          </a:p>
        </p:txBody>
      </p:sp>
      <p:pic>
        <p:nvPicPr>
          <p:cNvPr id="2052" name="Picture 3" descr="nancyrourkepaintingslogo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1440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9031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1143000"/>
          </a:xfrm>
        </p:spPr>
        <p:txBody>
          <a:bodyPr/>
          <a:lstStyle/>
          <a:p>
            <a:r>
              <a:rPr lang="en-US" dirty="0" smtClean="0"/>
              <a:t>My paintings/videos at</a:t>
            </a:r>
            <a:br>
              <a:rPr lang="en-US" dirty="0" smtClean="0"/>
            </a:br>
            <a:r>
              <a:rPr lang="en-US" dirty="0" smtClean="0"/>
              <a:t>Deaf Studies Digital Journal 2010-11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l="9375" t="21875" r="10938" b="15625"/>
          <a:stretch>
            <a:fillRect/>
          </a:stretch>
        </p:blipFill>
        <p:spPr bwMode="auto">
          <a:xfrm>
            <a:off x="685800" y="16002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8" descr="dsdj.jpg"/>
          <p:cNvPicPr>
            <a:picLocks noChangeAspect="1"/>
          </p:cNvPicPr>
          <p:nvPr/>
        </p:nvPicPr>
        <p:blipFill>
          <a:blip r:embed="rId4" cstate="print"/>
          <a:srcRect l="17143" t="22858"/>
          <a:stretch>
            <a:fillRect/>
          </a:stretch>
        </p:blipFill>
        <p:spPr bwMode="auto">
          <a:xfrm>
            <a:off x="2743200" y="2514600"/>
            <a:ext cx="2209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My Solo Show in Rochester, NY</a:t>
            </a:r>
          </a:p>
        </p:txBody>
      </p:sp>
      <p:pic>
        <p:nvPicPr>
          <p:cNvPr id="11267" name="Content Placeholder 5" descr="ntid2010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48825"/>
          <a:stretch>
            <a:fillRect/>
          </a:stretch>
        </p:blipFill>
        <p:spPr>
          <a:xfrm>
            <a:off x="0" y="990600"/>
            <a:ext cx="4586288" cy="3352800"/>
          </a:xfrm>
        </p:spPr>
      </p:pic>
      <p:pic>
        <p:nvPicPr>
          <p:cNvPr id="11268" name="Picture 8" descr="present41.jpg"/>
          <p:cNvPicPr>
            <a:picLocks noChangeAspect="1"/>
          </p:cNvPicPr>
          <p:nvPr/>
        </p:nvPicPr>
        <p:blipFill>
          <a:blip r:embed="rId4" cstate="print"/>
          <a:srcRect l="4570" t="12379" r="4762"/>
          <a:stretch>
            <a:fillRect/>
          </a:stretch>
        </p:blipFill>
        <p:spPr bwMode="auto">
          <a:xfrm>
            <a:off x="4191000" y="4343400"/>
            <a:ext cx="4953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9" descr="present1.jpg"/>
          <p:cNvPicPr>
            <a:picLocks noChangeAspect="1"/>
          </p:cNvPicPr>
          <p:nvPr/>
        </p:nvPicPr>
        <p:blipFill>
          <a:blip r:embed="rId5" cstate="print"/>
          <a:srcRect t="20032"/>
          <a:stretch>
            <a:fillRect/>
          </a:stretch>
        </p:blipFill>
        <p:spPr bwMode="auto">
          <a:xfrm>
            <a:off x="0" y="4343400"/>
            <a:ext cx="4191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11" descr="present5.jpg"/>
          <p:cNvPicPr>
            <a:picLocks noChangeAspect="1"/>
          </p:cNvPicPr>
          <p:nvPr/>
        </p:nvPicPr>
        <p:blipFill>
          <a:blip r:embed="rId6" cstate="print"/>
          <a:srcRect l="12785" r="7320" b="35939"/>
          <a:stretch>
            <a:fillRect/>
          </a:stretch>
        </p:blipFill>
        <p:spPr bwMode="auto">
          <a:xfrm>
            <a:off x="4572000" y="9906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tvrit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62000" y="4403182"/>
            <a:ext cx="2895600" cy="245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My painting becomes a logo at RIT</a:t>
            </a:r>
          </a:p>
        </p:txBody>
      </p:sp>
      <p:pic>
        <p:nvPicPr>
          <p:cNvPr id="122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9695" t="21887" r="23653" b="25433"/>
          <a:stretch>
            <a:fillRect/>
          </a:stretch>
        </p:blipFill>
        <p:spPr>
          <a:xfrm>
            <a:off x="296863" y="1066800"/>
            <a:ext cx="4808537" cy="3352800"/>
          </a:xfrm>
        </p:spPr>
      </p:pic>
      <p:pic>
        <p:nvPicPr>
          <p:cNvPr id="12292" name="Picture 4" descr="radscc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1066800"/>
            <a:ext cx="335280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ritathenaeum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4419600"/>
            <a:ext cx="218916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cup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4419600"/>
            <a:ext cx="21034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My Artists Panel during </a:t>
            </a:r>
            <a:br>
              <a:rPr lang="en-US" smtClean="0"/>
            </a:br>
            <a:r>
              <a:rPr lang="en-US" smtClean="0"/>
              <a:t>the Denver Arts Week 2010 </a:t>
            </a:r>
          </a:p>
        </p:txBody>
      </p:sp>
      <p:pic>
        <p:nvPicPr>
          <p:cNvPr id="13315" name="Content Placeholder 3" descr="denverartsphot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33488" y="1600200"/>
            <a:ext cx="6677025" cy="45259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Paintings in a magazine.</a:t>
            </a:r>
            <a:endParaRPr lang="en-US" dirty="0"/>
          </a:p>
        </p:txBody>
      </p:sp>
      <p:pic>
        <p:nvPicPr>
          <p:cNvPr id="14" name="Content Placeholder 13" descr="deaflifeVEDITZ20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55584" y="1600200"/>
            <a:ext cx="3232831" cy="45259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Paintings in mugs and </a:t>
            </a:r>
            <a:r>
              <a:rPr lang="en-US" dirty="0" err="1" smtClean="0"/>
              <a:t>tshirts</a:t>
            </a:r>
            <a:endParaRPr lang="en-US" dirty="0"/>
          </a:p>
        </p:txBody>
      </p:sp>
      <p:pic>
        <p:nvPicPr>
          <p:cNvPr id="6" name="Content Placeholder 5" descr="muglov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990600"/>
            <a:ext cx="2616200" cy="2781300"/>
          </a:xfrm>
        </p:spPr>
      </p:pic>
      <p:pic>
        <p:nvPicPr>
          <p:cNvPr id="7" name="Picture 6" descr="monalisadeafmu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36625" y="990600"/>
            <a:ext cx="2378375" cy="2743200"/>
          </a:xfrm>
          <a:prstGeom prst="rect">
            <a:avLst/>
          </a:prstGeom>
        </p:spPr>
      </p:pic>
      <p:pic>
        <p:nvPicPr>
          <p:cNvPr id="8" name="Picture 7" descr="afarally20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3886200"/>
            <a:ext cx="2590800" cy="2590800"/>
          </a:xfrm>
          <a:prstGeom prst="rect">
            <a:avLst/>
          </a:prstGeom>
        </p:spPr>
      </p:pic>
      <p:pic>
        <p:nvPicPr>
          <p:cNvPr id="9" name="Picture 8" descr="framinghamschoo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" y="3873500"/>
            <a:ext cx="2603500" cy="2603500"/>
          </a:xfrm>
          <a:prstGeom prst="rect">
            <a:avLst/>
          </a:prstGeom>
        </p:spPr>
      </p:pic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7" cstate="print"/>
          <a:srcRect l="32813" t="42708" r="40625" b="21875"/>
          <a:stretch>
            <a:fillRect/>
          </a:stretch>
        </p:blipFill>
        <p:spPr bwMode="auto">
          <a:xfrm>
            <a:off x="3200400" y="38862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8" cstate="print"/>
          <a:srcRect l="28906" t="15625" r="30882" b="27696"/>
          <a:stretch>
            <a:fillRect/>
          </a:stretch>
        </p:blipFill>
        <p:spPr bwMode="auto">
          <a:xfrm>
            <a:off x="6019800" y="914400"/>
            <a:ext cx="2667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4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My Biography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Raised in San Diego; my parents did not know </a:t>
            </a:r>
          </a:p>
          <a:p>
            <a:pPr marL="514350" indent="-514350">
              <a:buFont typeface="Arial" charset="0"/>
              <a:buNone/>
            </a:pPr>
            <a:r>
              <a:rPr lang="en-US" smtClean="0"/>
              <a:t>I was Deaf until I was six years old.</a:t>
            </a:r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</p:txBody>
      </p:sp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1963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dirty="0" smtClean="0"/>
              <a:t>Raised in San Diego; my parents did not know 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I was Deaf until I was six years old.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Doctor thought I had learning disability 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and speech impairment.  Not so.</a:t>
            </a:r>
          </a:p>
          <a:p>
            <a:pPr marL="514350" indent="-514350">
              <a:buFont typeface="Arial" charset="0"/>
              <a:buNone/>
            </a:pPr>
            <a:endParaRPr lang="en-US" dirty="0" smtClean="0"/>
          </a:p>
          <a:p>
            <a:pPr marL="514350" indent="-514350">
              <a:buFont typeface="Arial" charset="0"/>
              <a:buNone/>
            </a:pPr>
            <a:endParaRPr lang="en-US" dirty="0" smtClean="0"/>
          </a:p>
          <a:p>
            <a:pPr marL="514350" indent="-514350">
              <a:buFont typeface="Arial" charset="0"/>
              <a:buNone/>
            </a:pPr>
            <a:endParaRPr lang="en-US" dirty="0" smtClean="0"/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1963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792288" y="4876800"/>
            <a:ext cx="5486400" cy="566738"/>
          </a:xfrm>
        </p:spPr>
        <p:txBody>
          <a:bodyPr/>
          <a:lstStyle/>
          <a:p>
            <a:pPr eaLnBrk="1" hangingPunct="1"/>
            <a:r>
              <a:rPr lang="en-US" sz="2600" smtClean="0"/>
              <a:t>This is my art studio. </a:t>
            </a:r>
          </a:p>
        </p:txBody>
      </p:sp>
      <p:pic>
        <p:nvPicPr>
          <p:cNvPr id="3075" name="Picture Placeholder 4" descr="my_studio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53" b="53"/>
          <a:stretch>
            <a:fillRect/>
          </a:stretch>
        </p:blipFill>
        <p:spPr/>
      </p:pic>
      <p:sp>
        <p:nvSpPr>
          <p:cNvPr id="3076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19738"/>
            <a:ext cx="5486400" cy="804862"/>
          </a:xfrm>
        </p:spPr>
        <p:txBody>
          <a:bodyPr/>
          <a:lstStyle/>
          <a:p>
            <a:pPr eaLnBrk="1" hangingPunct="1"/>
            <a:r>
              <a:rPr lang="en-US" sz="2200" dirty="0" smtClean="0"/>
              <a:t>I have five easels and sometimes, I work with five different paintings a day.</a:t>
            </a:r>
          </a:p>
        </p:txBody>
      </p:sp>
    </p:spTree>
  </p:cSld>
  <p:clrMapOvr>
    <a:masterClrMapping/>
  </p:clrMapOvr>
  <p:transition advTm="5195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dirty="0" smtClean="0"/>
              <a:t>Raised in San Diego; my parents did not know 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I was Deaf until I was six years old.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Doctor thought I had learning disability </a:t>
            </a:r>
          </a:p>
          <a:p>
            <a:pPr marL="514350" indent="-514350">
              <a:buNone/>
            </a:pPr>
            <a:r>
              <a:rPr lang="en-US" dirty="0" smtClean="0"/>
              <a:t>and speech impairment.  Not so.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Started painting at age seven. </a:t>
            </a:r>
          </a:p>
          <a:p>
            <a:pPr marL="514350" indent="-514350">
              <a:buFont typeface="Arial" charset="0"/>
              <a:buNone/>
            </a:pPr>
            <a:endParaRPr lang="en-US" dirty="0" smtClean="0"/>
          </a:p>
          <a:p>
            <a:pPr marL="514350" indent="-514350">
              <a:buFont typeface="Arial" charset="0"/>
              <a:buNone/>
            </a:pPr>
            <a:endParaRPr lang="en-US" dirty="0" smtClean="0"/>
          </a:p>
          <a:p>
            <a:pPr marL="514350" indent="-514350">
              <a:buFont typeface="Arial" charset="0"/>
              <a:buNone/>
            </a:pPr>
            <a:endParaRPr lang="en-US" dirty="0" smtClean="0"/>
          </a:p>
        </p:txBody>
      </p:sp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1963</a:t>
            </a:r>
          </a:p>
        </p:txBody>
      </p:sp>
      <p:sp>
        <p:nvSpPr>
          <p:cNvPr id="17412" name="Rectangle 7"/>
          <p:cNvSpPr>
            <a:spLocks noChangeArrowheads="1"/>
          </p:cNvSpPr>
          <p:nvPr/>
        </p:nvSpPr>
        <p:spPr bwMode="auto">
          <a:xfrm>
            <a:off x="304800" y="25908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rgbClr val="FFE947"/>
                </a:solidFill>
              </a:rPr>
              <a:t>1964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dirty="0" smtClean="0"/>
              <a:t>Raised in San Diego; my parents did not know 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I was Deaf until I was six years old.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Doctor thought I had learning disability </a:t>
            </a:r>
          </a:p>
          <a:p>
            <a:pPr marL="514350" indent="-514350">
              <a:buNone/>
            </a:pPr>
            <a:r>
              <a:rPr lang="en-US" dirty="0" smtClean="0"/>
              <a:t>and speech impairment.  Not so.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Started painting at age seven. 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Painted and exhibited from rocks to canvases 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at art fairs, art contests and galleries.</a:t>
            </a:r>
          </a:p>
          <a:p>
            <a:pPr marL="514350" indent="-514350">
              <a:buFont typeface="Arial" charset="0"/>
              <a:buNone/>
            </a:pPr>
            <a:endParaRPr lang="en-US" dirty="0" smtClean="0"/>
          </a:p>
          <a:p>
            <a:pPr marL="514350" indent="-514350">
              <a:buFont typeface="Arial" charset="0"/>
              <a:buNone/>
            </a:pPr>
            <a:endParaRPr lang="en-US" dirty="0" smtClean="0"/>
          </a:p>
          <a:p>
            <a:pPr marL="514350" indent="-514350">
              <a:buFont typeface="Arial" charset="0"/>
              <a:buNone/>
            </a:pPr>
            <a:endParaRPr lang="en-US" dirty="0" smtClean="0"/>
          </a:p>
        </p:txBody>
      </p: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1963</a:t>
            </a:r>
          </a:p>
        </p:txBody>
      </p:sp>
      <p:sp>
        <p:nvSpPr>
          <p:cNvPr id="18436" name="Rectangle 7"/>
          <p:cNvSpPr>
            <a:spLocks noChangeArrowheads="1"/>
          </p:cNvSpPr>
          <p:nvPr/>
        </p:nvSpPr>
        <p:spPr bwMode="auto">
          <a:xfrm>
            <a:off x="304800" y="25908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rgbClr val="FFE947"/>
                </a:solidFill>
              </a:rPr>
              <a:t>1964</a:t>
            </a:r>
          </a:p>
        </p:txBody>
      </p:sp>
      <p:sp>
        <p:nvSpPr>
          <p:cNvPr id="18437" name="Rectangle 8"/>
          <p:cNvSpPr>
            <a:spLocks noChangeArrowheads="1"/>
          </p:cNvSpPr>
          <p:nvPr/>
        </p:nvSpPr>
        <p:spPr bwMode="auto">
          <a:xfrm>
            <a:off x="304800" y="31242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rgbClr val="FFE947"/>
                </a:solidFill>
              </a:rPr>
              <a:t>1966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dirty="0" smtClean="0"/>
              <a:t>Raised in San Diego; my parents did not know 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I was Deaf until I was six years old.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Doctor thought I had learning disability </a:t>
            </a:r>
          </a:p>
          <a:p>
            <a:pPr marL="514350" indent="-514350">
              <a:buNone/>
            </a:pPr>
            <a:r>
              <a:rPr lang="en-US" dirty="0" smtClean="0"/>
              <a:t>and speech impairment.  Not so.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Started painting at age seven. 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Painted and exhibited from rocks to canvases 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at art fairs, art contests and galleries.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In high school, I wanted to be an artist.</a:t>
            </a:r>
          </a:p>
          <a:p>
            <a:pPr marL="514350" indent="-514350">
              <a:buFont typeface="Arial" charset="0"/>
              <a:buNone/>
            </a:pPr>
            <a:endParaRPr lang="en-US" dirty="0" smtClean="0"/>
          </a:p>
          <a:p>
            <a:pPr marL="514350" indent="-514350">
              <a:buFont typeface="Arial" charset="0"/>
              <a:buNone/>
            </a:pPr>
            <a:endParaRPr lang="en-US" dirty="0" smtClean="0"/>
          </a:p>
          <a:p>
            <a:pPr marL="514350" indent="-514350">
              <a:buFont typeface="Arial" charset="0"/>
              <a:buNone/>
            </a:pPr>
            <a:endParaRPr lang="en-US" dirty="0" smtClean="0"/>
          </a:p>
          <a:p>
            <a:pPr marL="514350" indent="-514350">
              <a:buFont typeface="Arial" charset="0"/>
              <a:buNone/>
            </a:pPr>
            <a:endParaRPr lang="en-US" dirty="0" smtClean="0"/>
          </a:p>
        </p:txBody>
      </p:sp>
      <p:sp>
        <p:nvSpPr>
          <p:cNvPr id="19459" name="TextBox 5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1963</a:t>
            </a:r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304800" y="25908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rgbClr val="FFE947"/>
                </a:solidFill>
              </a:rPr>
              <a:t>1964</a:t>
            </a:r>
          </a:p>
        </p:txBody>
      </p:sp>
      <p:sp>
        <p:nvSpPr>
          <p:cNvPr id="19461" name="Rectangle 8"/>
          <p:cNvSpPr>
            <a:spLocks noChangeArrowheads="1"/>
          </p:cNvSpPr>
          <p:nvPr/>
        </p:nvSpPr>
        <p:spPr bwMode="auto">
          <a:xfrm>
            <a:off x="304800" y="31242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rgbClr val="FFE947"/>
                </a:solidFill>
              </a:rPr>
              <a:t>1966</a:t>
            </a:r>
          </a:p>
        </p:txBody>
      </p:sp>
      <p:sp>
        <p:nvSpPr>
          <p:cNvPr id="19462" name="Rectangle 9"/>
          <p:cNvSpPr>
            <a:spLocks noChangeArrowheads="1"/>
          </p:cNvSpPr>
          <p:nvPr/>
        </p:nvSpPr>
        <p:spPr bwMode="auto">
          <a:xfrm>
            <a:off x="304800" y="4114800"/>
            <a:ext cx="1219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rgbClr val="FFE947"/>
                </a:solidFill>
              </a:rPr>
              <a:t>1973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dirty="0" smtClean="0"/>
              <a:t>Raised in San Diego; my parents did not know 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I was Deaf until I was six years old.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Doctor thought I had learning disability </a:t>
            </a:r>
          </a:p>
          <a:p>
            <a:pPr marL="514350" indent="-514350">
              <a:buNone/>
            </a:pPr>
            <a:r>
              <a:rPr lang="en-US" dirty="0" smtClean="0"/>
              <a:t>and speech impairment.  Not so.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Started painting at age seven. 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Painted and exhibited from rocks to canvases 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at art fairs, art contests and galleries.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In high school, I wanted to be an artist.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Went to art school at NTID/RIT and attained 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a MFA in Computer Graphic Design/Painting </a:t>
            </a:r>
          </a:p>
          <a:p>
            <a:pPr marL="514350" indent="-514350">
              <a:buFont typeface="Arial" charset="0"/>
              <a:buNone/>
            </a:pPr>
            <a:r>
              <a:rPr lang="en-US" dirty="0" smtClean="0"/>
              <a:t>in 1986.</a:t>
            </a:r>
          </a:p>
          <a:p>
            <a:pPr marL="514350" indent="-514350">
              <a:buFont typeface="Arial" charset="0"/>
              <a:buNone/>
            </a:pPr>
            <a:endParaRPr lang="en-US" dirty="0" smtClean="0"/>
          </a:p>
          <a:p>
            <a:pPr marL="514350" indent="-514350">
              <a:buFont typeface="Arial" charset="0"/>
              <a:buNone/>
            </a:pPr>
            <a:endParaRPr lang="en-US" dirty="0" smtClean="0"/>
          </a:p>
          <a:p>
            <a:pPr marL="514350" indent="-514350">
              <a:buFont typeface="Arial" charset="0"/>
              <a:buNone/>
            </a:pPr>
            <a:endParaRPr lang="en-US" dirty="0" smtClean="0"/>
          </a:p>
        </p:txBody>
      </p:sp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1963</a:t>
            </a:r>
          </a:p>
        </p:txBody>
      </p:sp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304800" y="25908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rgbClr val="FFE947"/>
                </a:solidFill>
              </a:rPr>
              <a:t>1964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304800" y="31242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rgbClr val="FFE947"/>
                </a:solidFill>
              </a:rPr>
              <a:t>1966</a:t>
            </a:r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304800" y="4114800"/>
            <a:ext cx="1219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rgbClr val="FFE947"/>
                </a:solidFill>
              </a:rPr>
              <a:t>1973</a:t>
            </a:r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304800" y="4648200"/>
            <a:ext cx="1219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rgbClr val="FFE947"/>
                </a:solidFill>
              </a:rPr>
              <a:t>1977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Exhibited my first Deaf Artists show at </a:t>
            </a:r>
          </a:p>
          <a:p>
            <a:pPr marL="514350" indent="-514350">
              <a:buFont typeface="Arial" charset="0"/>
              <a:buNone/>
            </a:pPr>
            <a:r>
              <a:rPr lang="en-US" smtClean="0"/>
              <a:t>National Gallery of Art in Washington, DC.</a:t>
            </a:r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</p:txBody>
      </p:sp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1979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Exhibited my first Deaf Artists show at </a:t>
            </a:r>
          </a:p>
          <a:p>
            <a:pPr marL="514350" indent="-514350">
              <a:buFont typeface="Arial" charset="0"/>
              <a:buNone/>
            </a:pPr>
            <a:r>
              <a:rPr lang="en-US" smtClean="0"/>
              <a:t>National Gallery of Art in Washington, DC.</a:t>
            </a:r>
          </a:p>
          <a:p>
            <a:pPr marL="514350" indent="-514350">
              <a:buFont typeface="Arial" charset="0"/>
              <a:buNone/>
            </a:pPr>
            <a:r>
              <a:rPr lang="en-US" smtClean="0"/>
              <a:t>Became one of the Twelve Deaf Artists at</a:t>
            </a:r>
          </a:p>
          <a:p>
            <a:pPr marL="514350" indent="-514350">
              <a:buFont typeface="Arial" charset="0"/>
              <a:buNone/>
            </a:pPr>
            <a:r>
              <a:rPr lang="en-US" smtClean="0"/>
              <a:t>‘Heart, Eye, Hand’ exhibit at the Ankrum</a:t>
            </a:r>
          </a:p>
          <a:p>
            <a:pPr marL="514350" indent="-514350">
              <a:buFont typeface="Arial" charset="0"/>
              <a:buNone/>
            </a:pPr>
            <a:r>
              <a:rPr lang="en-US" smtClean="0"/>
              <a:t>Gallery in Los Angeles, CA.</a:t>
            </a:r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1979</a:t>
            </a:r>
          </a:p>
        </p:txBody>
      </p:sp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304800" y="15636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1986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Exhibited my first Deaf Artists show at </a:t>
            </a:r>
          </a:p>
          <a:p>
            <a:pPr marL="514350" indent="-514350">
              <a:buFont typeface="Arial" charset="0"/>
              <a:buNone/>
            </a:pPr>
            <a:r>
              <a:rPr lang="en-US" smtClean="0"/>
              <a:t>National Gallery of Art in Washington, DC.</a:t>
            </a:r>
          </a:p>
          <a:p>
            <a:pPr marL="514350" indent="-514350">
              <a:buFont typeface="Arial" charset="0"/>
              <a:buNone/>
            </a:pPr>
            <a:r>
              <a:rPr lang="en-US" smtClean="0"/>
              <a:t>Became one of the Twelve Deaf Artists at</a:t>
            </a:r>
          </a:p>
          <a:p>
            <a:pPr marL="514350" indent="-514350">
              <a:buFont typeface="Arial" charset="0"/>
              <a:buNone/>
            </a:pPr>
            <a:r>
              <a:rPr lang="en-US" smtClean="0"/>
              <a:t>‘Heart, Eye, Hand’ exhibit at the Ankrum</a:t>
            </a:r>
          </a:p>
          <a:p>
            <a:pPr marL="514350" indent="-514350">
              <a:buFont typeface="Arial" charset="0"/>
              <a:buNone/>
            </a:pPr>
            <a:r>
              <a:rPr lang="en-US" smtClean="0"/>
              <a:t>Gallery in Los Angeles, CA.</a:t>
            </a:r>
          </a:p>
          <a:p>
            <a:pPr marL="514350" indent="-514350">
              <a:buFont typeface="Arial" charset="0"/>
              <a:buNone/>
            </a:pPr>
            <a:r>
              <a:rPr lang="en-US" smtClean="0"/>
              <a:t>I stopped painting  and worked as a temporary</a:t>
            </a:r>
          </a:p>
          <a:p>
            <a:pPr marL="514350" indent="-514350">
              <a:buFont typeface="Arial" charset="0"/>
              <a:buNone/>
            </a:pPr>
            <a:r>
              <a:rPr lang="en-US" smtClean="0"/>
              <a:t>graphic designer for Xerox in San Diego, CA.</a:t>
            </a:r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</p:txBody>
      </p:sp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1979</a:t>
            </a:r>
          </a:p>
        </p:txBody>
      </p:sp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304800" y="15636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1986</a:t>
            </a:r>
          </a:p>
        </p:txBody>
      </p:sp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304800" y="30876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1987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Exhibited my first Deaf Artists show at </a:t>
            </a:r>
          </a:p>
          <a:p>
            <a:pPr marL="514350" indent="-514350">
              <a:buFont typeface="Arial" charset="0"/>
              <a:buNone/>
            </a:pPr>
            <a:r>
              <a:rPr lang="en-US" smtClean="0"/>
              <a:t>National Gallery of Art in Washington, DC.</a:t>
            </a:r>
          </a:p>
          <a:p>
            <a:pPr marL="514350" indent="-514350">
              <a:buFont typeface="Arial" charset="0"/>
              <a:buNone/>
            </a:pPr>
            <a:r>
              <a:rPr lang="en-US" smtClean="0"/>
              <a:t>Became one of the Twelve Deaf Artists at</a:t>
            </a:r>
          </a:p>
          <a:p>
            <a:pPr marL="514350" indent="-514350">
              <a:buFont typeface="Arial" charset="0"/>
              <a:buNone/>
            </a:pPr>
            <a:r>
              <a:rPr lang="en-US" smtClean="0"/>
              <a:t>‘Heart, Eye, Hand’ exhibit at the Ankrum</a:t>
            </a:r>
          </a:p>
          <a:p>
            <a:pPr marL="514350" indent="-514350">
              <a:buFont typeface="Arial" charset="0"/>
              <a:buNone/>
            </a:pPr>
            <a:r>
              <a:rPr lang="en-US" smtClean="0"/>
              <a:t>Gallery in Los Angeles, CA.</a:t>
            </a:r>
          </a:p>
          <a:p>
            <a:pPr marL="514350" indent="-514350">
              <a:buFont typeface="Arial" charset="0"/>
              <a:buNone/>
            </a:pPr>
            <a:r>
              <a:rPr lang="en-US" smtClean="0"/>
              <a:t>I stopped painting  and worked as a temporary</a:t>
            </a:r>
          </a:p>
          <a:p>
            <a:pPr marL="514350" indent="-514350">
              <a:buFont typeface="Arial" charset="0"/>
              <a:buNone/>
            </a:pPr>
            <a:r>
              <a:rPr lang="en-US" smtClean="0"/>
              <a:t>graphic designer for Xerox in San Diego, CA.</a:t>
            </a:r>
          </a:p>
          <a:p>
            <a:pPr marL="514350" indent="-514350">
              <a:buFont typeface="Arial" charset="0"/>
              <a:buNone/>
            </a:pPr>
            <a:r>
              <a:rPr lang="en-US" smtClean="0"/>
              <a:t>Became a palette designer for 20</a:t>
            </a:r>
            <a:r>
              <a:rPr lang="en-US" baseline="30000" smtClean="0"/>
              <a:t>th</a:t>
            </a:r>
            <a:r>
              <a:rPr lang="en-US" smtClean="0"/>
              <a:t> Century</a:t>
            </a:r>
          </a:p>
          <a:p>
            <a:pPr marL="514350" indent="-514350">
              <a:buFont typeface="Arial" charset="0"/>
              <a:buNone/>
            </a:pPr>
            <a:r>
              <a:rPr lang="en-US" smtClean="0"/>
              <a:t>Fox, and created colors for classic  black &amp;</a:t>
            </a:r>
          </a:p>
          <a:p>
            <a:pPr marL="514350" indent="-514350">
              <a:buFont typeface="Arial" charset="0"/>
              <a:buNone/>
            </a:pPr>
            <a:r>
              <a:rPr lang="en-US" smtClean="0"/>
              <a:t>white films: Casablanca, King Kong, Sherlock</a:t>
            </a:r>
          </a:p>
          <a:p>
            <a:pPr marL="514350" indent="-514350">
              <a:buFont typeface="Arial" charset="0"/>
              <a:buNone/>
            </a:pPr>
            <a:r>
              <a:rPr lang="en-US" smtClean="0"/>
              <a:t>Holmes, etc.</a:t>
            </a:r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  <a:p>
            <a:pPr marL="514350" indent="-514350">
              <a:buFont typeface="Arial" charset="0"/>
              <a:buNone/>
            </a:pPr>
            <a:endParaRPr lang="en-US" smtClean="0"/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1979</a:t>
            </a:r>
          </a:p>
        </p:txBody>
      </p:sp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304800" y="15636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1986</a:t>
            </a:r>
          </a:p>
        </p:txBody>
      </p:sp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304800" y="30876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1987</a:t>
            </a:r>
          </a:p>
        </p:txBody>
      </p:sp>
      <p:sp>
        <p:nvSpPr>
          <p:cNvPr id="24582" name="TextBox 8"/>
          <p:cNvSpPr txBox="1">
            <a:spLocks noChangeArrowheads="1"/>
          </p:cNvSpPr>
          <p:nvPr/>
        </p:nvSpPr>
        <p:spPr bwMode="auto">
          <a:xfrm>
            <a:off x="304800" y="41148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1988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 quit the filming job.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1989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 quit the filming job.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Moved to Seattle, WA and worked as a graphic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designer for Microsoft Corporation.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26627" name="TextBox 5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1989</a:t>
            </a:r>
          </a:p>
        </p:txBody>
      </p:sp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304800" y="10302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1990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DSC0487.JPG"/>
          <p:cNvPicPr>
            <a:picLocks noChangeAspect="1"/>
          </p:cNvPicPr>
          <p:nvPr/>
        </p:nvPicPr>
        <p:blipFill>
          <a:blip r:embed="rId4" cstate="print"/>
          <a:srcRect l="48273" r="14607" b="19136"/>
          <a:stretch>
            <a:fillRect/>
          </a:stretch>
        </p:blipFill>
        <p:spPr>
          <a:xfrm>
            <a:off x="5334000" y="712045"/>
            <a:ext cx="3595505" cy="5257799"/>
          </a:xfrm>
          <a:prstGeom prst="rect">
            <a:avLst/>
          </a:prstGeom>
        </p:spPr>
      </p:pic>
      <p:pic>
        <p:nvPicPr>
          <p:cNvPr id="5" name="Picture 4" descr="_DSC0358.JPG"/>
          <p:cNvPicPr>
            <a:picLocks noChangeAspect="1"/>
          </p:cNvPicPr>
          <p:nvPr/>
        </p:nvPicPr>
        <p:blipFill>
          <a:blip r:embed="rId5" cstate="print">
            <a:lum contrast="-10000"/>
          </a:blip>
          <a:srcRect r="36188"/>
          <a:stretch>
            <a:fillRect/>
          </a:stretch>
        </p:blipFill>
        <p:spPr>
          <a:xfrm>
            <a:off x="234696" y="685800"/>
            <a:ext cx="5023104" cy="52840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132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 quit the filming job.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Moved to Seattle, WA and worked as a graphic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designer for Microsoft Corporation.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Got laid off among other 2,000 Microsoft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employees. 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1989</a:t>
            </a:r>
          </a:p>
        </p:txBody>
      </p:sp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304800" y="10302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1990</a:t>
            </a:r>
          </a:p>
        </p:txBody>
      </p:sp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304800" y="20970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1994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 quit the filming job.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Moved to Seattle, WA and worked as a graphic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designer for Microsoft Corporation.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Got laid off among other 2,000 Microsoft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employees.  Moved to Denver, CO. 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1989</a:t>
            </a:r>
          </a:p>
        </p:txBody>
      </p:sp>
      <p:sp>
        <p:nvSpPr>
          <p:cNvPr id="28676" name="TextBox 6"/>
          <p:cNvSpPr txBox="1">
            <a:spLocks noChangeArrowheads="1"/>
          </p:cNvSpPr>
          <p:nvPr/>
        </p:nvSpPr>
        <p:spPr bwMode="auto">
          <a:xfrm>
            <a:off x="304800" y="10302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1990</a:t>
            </a:r>
          </a:p>
        </p:txBody>
      </p:sp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304800" y="20970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1994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 quit the filming job.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Moved to Seattle, WA and worked as a graphic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designer for Microsoft Corporation.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Got laid off among other 2,000 Microsoft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employees.  Moved to Denver, CO.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After many job interviews, I could not get a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graphic design job.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1989</a:t>
            </a:r>
          </a:p>
        </p:txBody>
      </p:sp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304800" y="10302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1990</a:t>
            </a:r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304800" y="20970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1994</a:t>
            </a:r>
          </a:p>
        </p:txBody>
      </p:sp>
      <p:sp>
        <p:nvSpPr>
          <p:cNvPr id="29702" name="TextBox 8"/>
          <p:cNvSpPr txBox="1">
            <a:spLocks noChangeArrowheads="1"/>
          </p:cNvSpPr>
          <p:nvPr/>
        </p:nvSpPr>
        <p:spPr bwMode="auto">
          <a:xfrm>
            <a:off x="304800" y="30876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1997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 quit the filming job.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Moved to Seattle, WA and worked as a graphic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designer for Microsoft Corporation.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Got laid off among other 2,000 Microsoft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employees.  Moved to Denver, CO.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After many job interviews, I could not get a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graphic design job.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Back in my head, I have always wanted to be a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full time artist.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1989</a:t>
            </a:r>
          </a:p>
        </p:txBody>
      </p:sp>
      <p:sp>
        <p:nvSpPr>
          <p:cNvPr id="30724" name="TextBox 6"/>
          <p:cNvSpPr txBox="1">
            <a:spLocks noChangeArrowheads="1"/>
          </p:cNvSpPr>
          <p:nvPr/>
        </p:nvSpPr>
        <p:spPr bwMode="auto">
          <a:xfrm>
            <a:off x="304800" y="10302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1990</a:t>
            </a:r>
          </a:p>
        </p:txBody>
      </p:sp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304800" y="20970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1994</a:t>
            </a:r>
          </a:p>
        </p:txBody>
      </p:sp>
      <p:sp>
        <p:nvSpPr>
          <p:cNvPr id="30726" name="TextBox 8"/>
          <p:cNvSpPr txBox="1">
            <a:spLocks noChangeArrowheads="1"/>
          </p:cNvSpPr>
          <p:nvPr/>
        </p:nvSpPr>
        <p:spPr bwMode="auto">
          <a:xfrm>
            <a:off x="304800" y="30876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1997</a:t>
            </a:r>
          </a:p>
        </p:txBody>
      </p:sp>
      <p:sp>
        <p:nvSpPr>
          <p:cNvPr id="30727" name="TextBox 9"/>
          <p:cNvSpPr txBox="1">
            <a:spLocks noChangeArrowheads="1"/>
          </p:cNvSpPr>
          <p:nvPr/>
        </p:nvSpPr>
        <p:spPr bwMode="auto">
          <a:xfrm>
            <a:off x="304800" y="41148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1998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 quit the filming job.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Moved to Seattle, WA and worked as a graphic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designer for Microsoft Corporation.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Got laid off among other 2,000 Microsoft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employees.  Moved to Denver, CO.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After many job interviews, I could not get a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graphic design job.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Back in my head, I have always wanted to be a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full time artist.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I went back to painting after </a:t>
            </a:r>
            <a:r>
              <a:rPr lang="en-US" dirty="0" smtClean="0">
                <a:solidFill>
                  <a:schemeClr val="bg1"/>
                </a:solidFill>
              </a:rPr>
              <a:t>16</a:t>
            </a:r>
            <a:r>
              <a:rPr lang="en-US" dirty="0" smtClean="0"/>
              <a:t> years and won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second place at the Northern Colorado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Regional Juried Show.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1989</a:t>
            </a:r>
          </a:p>
        </p:txBody>
      </p: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304800" y="10302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1990</a:t>
            </a:r>
          </a:p>
        </p:txBody>
      </p:sp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304800" y="20970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1994</a:t>
            </a:r>
          </a:p>
        </p:txBody>
      </p:sp>
      <p:sp>
        <p:nvSpPr>
          <p:cNvPr id="31750" name="TextBox 8"/>
          <p:cNvSpPr txBox="1">
            <a:spLocks noChangeArrowheads="1"/>
          </p:cNvSpPr>
          <p:nvPr/>
        </p:nvSpPr>
        <p:spPr bwMode="auto">
          <a:xfrm>
            <a:off x="304800" y="30876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1997</a:t>
            </a:r>
          </a:p>
        </p:txBody>
      </p:sp>
      <p:sp>
        <p:nvSpPr>
          <p:cNvPr id="31751" name="TextBox 9"/>
          <p:cNvSpPr txBox="1">
            <a:spLocks noChangeArrowheads="1"/>
          </p:cNvSpPr>
          <p:nvPr/>
        </p:nvSpPr>
        <p:spPr bwMode="auto">
          <a:xfrm>
            <a:off x="304800" y="41148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1998</a:t>
            </a:r>
          </a:p>
        </p:txBody>
      </p:sp>
      <p:sp>
        <p:nvSpPr>
          <p:cNvPr id="31752" name="TextBox 10"/>
          <p:cNvSpPr txBox="1">
            <a:spLocks noChangeArrowheads="1"/>
          </p:cNvSpPr>
          <p:nvPr/>
        </p:nvSpPr>
        <p:spPr bwMode="auto">
          <a:xfrm>
            <a:off x="304800" y="51450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 quit the filming job.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Moved to Seattle, WA and worked as a graphic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designer for Microsoft Corporation.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Got laid off among other 2,000 Microsoft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employees.  Moved to Denver, CO.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After many job interviews, I could not get a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graphic design job.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Back in my head, I have always wanted to be a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full time artist.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I went back to painting after 16 years and won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second place at the Northern Colorado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Regional Juried Show.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1989</a:t>
            </a:r>
          </a:p>
        </p:txBody>
      </p:sp>
      <p:sp>
        <p:nvSpPr>
          <p:cNvPr id="32772" name="TextBox 6"/>
          <p:cNvSpPr txBox="1">
            <a:spLocks noChangeArrowheads="1"/>
          </p:cNvSpPr>
          <p:nvPr/>
        </p:nvSpPr>
        <p:spPr bwMode="auto">
          <a:xfrm>
            <a:off x="304800" y="10302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1990</a:t>
            </a:r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304800" y="20970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1994</a:t>
            </a:r>
          </a:p>
        </p:txBody>
      </p:sp>
      <p:sp>
        <p:nvSpPr>
          <p:cNvPr id="32774" name="TextBox 8"/>
          <p:cNvSpPr txBox="1">
            <a:spLocks noChangeArrowheads="1"/>
          </p:cNvSpPr>
          <p:nvPr/>
        </p:nvSpPr>
        <p:spPr bwMode="auto">
          <a:xfrm>
            <a:off x="304800" y="30876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1997</a:t>
            </a:r>
          </a:p>
        </p:txBody>
      </p:sp>
      <p:sp>
        <p:nvSpPr>
          <p:cNvPr id="32775" name="TextBox 9"/>
          <p:cNvSpPr txBox="1">
            <a:spLocks noChangeArrowheads="1"/>
          </p:cNvSpPr>
          <p:nvPr/>
        </p:nvSpPr>
        <p:spPr bwMode="auto">
          <a:xfrm>
            <a:off x="304800" y="41148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1998</a:t>
            </a:r>
          </a:p>
        </p:txBody>
      </p:sp>
      <p:sp>
        <p:nvSpPr>
          <p:cNvPr id="32776" name="TextBox 10"/>
          <p:cNvSpPr txBox="1">
            <a:spLocks noChangeArrowheads="1"/>
          </p:cNvSpPr>
          <p:nvPr/>
        </p:nvSpPr>
        <p:spPr bwMode="auto">
          <a:xfrm>
            <a:off x="304800" y="51450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Took business training workshops at NTID. 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Took business training workshops at NTID.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Had my first Solo show at the Denver’s Santa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Fe Art District.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2003</a:t>
            </a:r>
          </a:p>
        </p:txBody>
      </p:sp>
      <p:sp>
        <p:nvSpPr>
          <p:cNvPr id="34820" name="TextBox 6"/>
          <p:cNvSpPr txBox="1">
            <a:spLocks noChangeArrowheads="1"/>
          </p:cNvSpPr>
          <p:nvPr/>
        </p:nvSpPr>
        <p:spPr bwMode="auto">
          <a:xfrm>
            <a:off x="304800" y="10302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Took business training workshops at NTID.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Had my first Solo show at the Denver’s Santa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Fe Art District.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Started my own business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‘Nancy Rourke – Expressionist Paintings.’ 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35843" name="TextBox 5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2003</a:t>
            </a:r>
          </a:p>
        </p:txBody>
      </p:sp>
      <p:sp>
        <p:nvSpPr>
          <p:cNvPr id="35844" name="TextBox 6"/>
          <p:cNvSpPr txBox="1">
            <a:spLocks noChangeArrowheads="1"/>
          </p:cNvSpPr>
          <p:nvPr/>
        </p:nvSpPr>
        <p:spPr bwMode="auto">
          <a:xfrm>
            <a:off x="304800" y="10302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2005</a:t>
            </a:r>
          </a:p>
        </p:txBody>
      </p:sp>
      <p:sp>
        <p:nvSpPr>
          <p:cNvPr id="35845" name="TextBox 7"/>
          <p:cNvSpPr txBox="1">
            <a:spLocks noChangeArrowheads="1"/>
          </p:cNvSpPr>
          <p:nvPr/>
        </p:nvSpPr>
        <p:spPr bwMode="auto">
          <a:xfrm>
            <a:off x="304800" y="20970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2007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Took business training workshops at NTID.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Had my first Solo show at the Denver’s Santa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Fe Art District.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Started my own business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‘Nancy Rourke – Expressionist Paintings.’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Traveled, exhibited and gave workshops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across the country. 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2003</a:t>
            </a:r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304800" y="10302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2005</a:t>
            </a:r>
          </a:p>
        </p:txBody>
      </p:sp>
      <p:sp>
        <p:nvSpPr>
          <p:cNvPr id="36869" name="TextBox 6"/>
          <p:cNvSpPr txBox="1">
            <a:spLocks noChangeArrowheads="1"/>
          </p:cNvSpPr>
          <p:nvPr/>
        </p:nvSpPr>
        <p:spPr bwMode="auto">
          <a:xfrm>
            <a:off x="304800" y="20970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2007</a:t>
            </a:r>
          </a:p>
        </p:txBody>
      </p:sp>
      <p:sp>
        <p:nvSpPr>
          <p:cNvPr id="36870" name="TextBox 7"/>
          <p:cNvSpPr txBox="1">
            <a:spLocks noChangeArrowheads="1"/>
          </p:cNvSpPr>
          <p:nvPr/>
        </p:nvSpPr>
        <p:spPr bwMode="auto">
          <a:xfrm>
            <a:off x="304800" y="30876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2008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_DSC0516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 contrast="10000"/>
          </a:blip>
          <a:srcRect l="51130"/>
          <a:stretch>
            <a:fillRect/>
          </a:stretch>
        </p:blipFill>
        <p:spPr>
          <a:xfrm>
            <a:off x="5562600" y="1066800"/>
            <a:ext cx="3429000" cy="4710038"/>
          </a:xfrm>
        </p:spPr>
      </p:pic>
      <p:pic>
        <p:nvPicPr>
          <p:cNvPr id="6" name="Picture 5" descr="_DSC0445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l="22402"/>
          <a:stretch>
            <a:fillRect/>
          </a:stretch>
        </p:blipFill>
        <p:spPr>
          <a:xfrm>
            <a:off x="76200" y="1073002"/>
            <a:ext cx="5410200" cy="468016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Took business training workshops at NTID.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Had my first Solo show at the Denver’s Santa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Fe Art District.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Started my own business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‘Nancy Rourke – Expressionist Paintings.’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Traveled, exhibited and gave workshops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across the country.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Received a Puffin Foundation, LTD grant for my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painting  project on </a:t>
            </a:r>
            <a:r>
              <a:rPr lang="en-US" dirty="0" err="1" smtClean="0"/>
              <a:t>Deafhood</a:t>
            </a:r>
            <a:r>
              <a:rPr lang="en-US" dirty="0" smtClean="0"/>
              <a:t>. 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37891" name="TextBox 5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2003</a:t>
            </a:r>
          </a:p>
        </p:txBody>
      </p:sp>
      <p:sp>
        <p:nvSpPr>
          <p:cNvPr id="37892" name="TextBox 6"/>
          <p:cNvSpPr txBox="1">
            <a:spLocks noChangeArrowheads="1"/>
          </p:cNvSpPr>
          <p:nvPr/>
        </p:nvSpPr>
        <p:spPr bwMode="auto">
          <a:xfrm>
            <a:off x="304800" y="10302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2005</a:t>
            </a:r>
          </a:p>
        </p:txBody>
      </p:sp>
      <p:sp>
        <p:nvSpPr>
          <p:cNvPr id="37893" name="TextBox 7"/>
          <p:cNvSpPr txBox="1">
            <a:spLocks noChangeArrowheads="1"/>
          </p:cNvSpPr>
          <p:nvPr/>
        </p:nvSpPr>
        <p:spPr bwMode="auto">
          <a:xfrm>
            <a:off x="304800" y="20970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2007</a:t>
            </a:r>
          </a:p>
        </p:txBody>
      </p:sp>
      <p:sp>
        <p:nvSpPr>
          <p:cNvPr id="37894" name="TextBox 8"/>
          <p:cNvSpPr txBox="1">
            <a:spLocks noChangeArrowheads="1"/>
          </p:cNvSpPr>
          <p:nvPr/>
        </p:nvSpPr>
        <p:spPr bwMode="auto">
          <a:xfrm>
            <a:off x="304800" y="30876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2008</a:t>
            </a:r>
          </a:p>
        </p:txBody>
      </p:sp>
      <p:sp>
        <p:nvSpPr>
          <p:cNvPr id="37895" name="TextBox 9"/>
          <p:cNvSpPr txBox="1">
            <a:spLocks noChangeArrowheads="1"/>
          </p:cNvSpPr>
          <p:nvPr/>
        </p:nvSpPr>
        <p:spPr bwMode="auto">
          <a:xfrm>
            <a:off x="304800" y="41148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2010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Took business training workshops at NTID.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Had my first Solo show at the Denver’s Santa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Fe Art District.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Started my own business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‘Nancy Rourke – Expressionist Paintings.’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Traveled, exhibited and gave workshops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across the country.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Received a Puffin Foundation, LTD grant for my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painting  project on </a:t>
            </a:r>
            <a:r>
              <a:rPr lang="en-US" dirty="0" err="1" smtClean="0"/>
              <a:t>Deafhood</a:t>
            </a:r>
            <a:r>
              <a:rPr lang="en-US" dirty="0" smtClean="0"/>
              <a:t>. 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Became a </a:t>
            </a:r>
            <a:r>
              <a:rPr lang="en-US" dirty="0" smtClean="0">
                <a:solidFill>
                  <a:schemeClr val="bg1"/>
                </a:solidFill>
              </a:rPr>
              <a:t>prolific</a:t>
            </a:r>
            <a:r>
              <a:rPr lang="en-US" dirty="0" smtClean="0"/>
              <a:t> artist.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38915" name="TextBox 3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2003</a:t>
            </a:r>
          </a:p>
        </p:txBody>
      </p:sp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304800" y="10302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2005</a:t>
            </a:r>
          </a:p>
        </p:txBody>
      </p:sp>
      <p:sp>
        <p:nvSpPr>
          <p:cNvPr id="38917" name="TextBox 5"/>
          <p:cNvSpPr txBox="1">
            <a:spLocks noChangeArrowheads="1"/>
          </p:cNvSpPr>
          <p:nvPr/>
        </p:nvSpPr>
        <p:spPr bwMode="auto">
          <a:xfrm>
            <a:off x="304800" y="20970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2007</a:t>
            </a:r>
          </a:p>
        </p:txBody>
      </p:sp>
      <p:sp>
        <p:nvSpPr>
          <p:cNvPr id="38918" name="TextBox 6"/>
          <p:cNvSpPr txBox="1">
            <a:spLocks noChangeArrowheads="1"/>
          </p:cNvSpPr>
          <p:nvPr/>
        </p:nvSpPr>
        <p:spPr bwMode="auto">
          <a:xfrm>
            <a:off x="304800" y="30876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2008</a:t>
            </a:r>
          </a:p>
        </p:txBody>
      </p:sp>
      <p:sp>
        <p:nvSpPr>
          <p:cNvPr id="38919" name="TextBox 7"/>
          <p:cNvSpPr txBox="1">
            <a:spLocks noChangeArrowheads="1"/>
          </p:cNvSpPr>
          <p:nvPr/>
        </p:nvSpPr>
        <p:spPr bwMode="auto">
          <a:xfrm>
            <a:off x="304800" y="41148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2010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Took business training workshops at NTID.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Had my first Solo show at the Denver’s Santa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Fe Art District.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Started my own business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‘Nancy Rourke – Expressionist Paintings.’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Traveled, exhibited and gave workshops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across the country.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Received a Puffin Foundation, LTD grant for my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painting  project on </a:t>
            </a:r>
            <a:r>
              <a:rPr lang="en-US" dirty="0" err="1" smtClean="0"/>
              <a:t>Deafhood</a:t>
            </a:r>
            <a:r>
              <a:rPr lang="en-US" dirty="0" smtClean="0"/>
              <a:t>. 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Became a prolific artist.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2003</a:t>
            </a:r>
          </a:p>
        </p:txBody>
      </p:sp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304800" y="10302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2005</a:t>
            </a:r>
          </a:p>
        </p:txBody>
      </p:sp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304800" y="20970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2007</a:t>
            </a:r>
          </a:p>
        </p:txBody>
      </p:sp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304800" y="30876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2008</a:t>
            </a:r>
          </a:p>
        </p:txBody>
      </p:sp>
      <p:sp>
        <p:nvSpPr>
          <p:cNvPr id="39943" name="TextBox 7"/>
          <p:cNvSpPr txBox="1">
            <a:spLocks noChangeArrowheads="1"/>
          </p:cNvSpPr>
          <p:nvPr/>
        </p:nvSpPr>
        <p:spPr bwMode="auto">
          <a:xfrm>
            <a:off x="304800" y="41148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2010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>
            <a:spLocks noGrp="1"/>
          </p:cNvSpPr>
          <p:nvPr>
            <p:ph sz="half" idx="1"/>
          </p:nvPr>
        </p:nvSpPr>
        <p:spPr>
          <a:xfrm>
            <a:off x="1752600" y="533400"/>
            <a:ext cx="7010400" cy="61722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Took business training workshops at NTID.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Had my first Solo show at the Denver’s Santa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Fe Art District.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Started my own business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‘Nancy Rourke – Expressionist Paintings.’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Traveled, exhibited and gave workshops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across the country.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Received a Puffin Foundation, LTD grant for my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painting  project on </a:t>
            </a:r>
            <a:r>
              <a:rPr lang="en-US" dirty="0" err="1" smtClean="0"/>
              <a:t>Deafhood</a:t>
            </a:r>
            <a:r>
              <a:rPr lang="en-US" dirty="0" smtClean="0"/>
              <a:t>. 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Became a prolific artist.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Started into art licensing business.</a:t>
            </a:r>
            <a:endParaRPr lang="en-US" dirty="0" smtClean="0">
              <a:solidFill>
                <a:schemeClr val="accent2"/>
              </a:solidFill>
            </a:endParaRP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304800" y="5334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2003</a:t>
            </a:r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304800" y="10302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2005</a:t>
            </a:r>
          </a:p>
        </p:txBody>
      </p:sp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304800" y="20970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2007</a:t>
            </a:r>
          </a:p>
        </p:txBody>
      </p:sp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304800" y="30876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solidFill>
                  <a:schemeClr val="accent2"/>
                </a:solidFill>
              </a:rPr>
              <a:t>2008</a:t>
            </a:r>
          </a:p>
        </p:txBody>
      </p:sp>
      <p:sp>
        <p:nvSpPr>
          <p:cNvPr id="40967" name="TextBox 7"/>
          <p:cNvSpPr txBox="1">
            <a:spLocks noChangeArrowheads="1"/>
          </p:cNvSpPr>
          <p:nvPr/>
        </p:nvSpPr>
        <p:spPr bwMode="auto">
          <a:xfrm>
            <a:off x="304800" y="41148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 dirty="0">
                <a:solidFill>
                  <a:schemeClr val="accent2"/>
                </a:solidFill>
              </a:rPr>
              <a:t>2010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8600" y="56388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 dirty="0" smtClean="0">
                <a:solidFill>
                  <a:schemeClr val="accent2"/>
                </a:solidFill>
              </a:rPr>
              <a:t>2011</a:t>
            </a:r>
            <a:endParaRPr lang="en-US" sz="3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Who were My Influences?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7010400" cy="38862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7010400" cy="38862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Fauvism Movement-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Who were My Influences?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914400" y="1600200"/>
            <a:ext cx="7010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Fauvism Movement- </a:t>
            </a:r>
            <a:b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en-US" sz="2800" dirty="0">
                <a:latin typeface="+mn-lt"/>
                <a:cs typeface="+mn-cs"/>
              </a:rPr>
              <a:t>Henri Matisse, </a:t>
            </a:r>
            <a:br>
              <a:rPr lang="en-US" sz="2800" dirty="0">
                <a:latin typeface="+mn-lt"/>
                <a:cs typeface="+mn-cs"/>
              </a:rPr>
            </a:br>
            <a:endParaRPr lang="en-US" sz="2800" dirty="0">
              <a:latin typeface="+mn-lt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Who were My Influences?</a:t>
            </a:r>
          </a:p>
        </p:txBody>
      </p:sp>
      <p:pic>
        <p:nvPicPr>
          <p:cNvPr id="44036" name="Picture 3" descr="henrimatisseM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9538" y="1600200"/>
            <a:ext cx="395446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14400" y="1600200"/>
            <a:ext cx="7010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Fauvism Movement- </a:t>
            </a:r>
            <a:r>
              <a:rPr lang="en-US" sz="2800" dirty="0">
                <a:latin typeface="+mn-lt"/>
                <a:cs typeface="+mn-cs"/>
              </a:rPr>
              <a:t/>
            </a:r>
            <a:br>
              <a:rPr lang="en-US" sz="2800" dirty="0">
                <a:latin typeface="+mn-lt"/>
                <a:cs typeface="+mn-cs"/>
              </a:rPr>
            </a:br>
            <a:r>
              <a:rPr lang="en-US" sz="2800" dirty="0">
                <a:latin typeface="+mn-lt"/>
                <a:cs typeface="+mn-cs"/>
              </a:rPr>
              <a:t>Henri Matisse, </a:t>
            </a:r>
            <a:br>
              <a:rPr lang="en-US" sz="2800" dirty="0">
                <a:latin typeface="+mn-lt"/>
                <a:cs typeface="+mn-cs"/>
              </a:rPr>
            </a:br>
            <a:r>
              <a:rPr lang="en-US" sz="2800" dirty="0">
                <a:latin typeface="+mn-lt"/>
                <a:cs typeface="+mn-cs"/>
              </a:rPr>
              <a:t>Andre Derain and </a:t>
            </a:r>
            <a:br>
              <a:rPr lang="en-US" sz="2800" dirty="0">
                <a:latin typeface="+mn-lt"/>
                <a:cs typeface="+mn-cs"/>
              </a:rPr>
            </a:br>
            <a:endParaRPr lang="en-US" sz="2800" dirty="0">
              <a:latin typeface="+mn-lt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Who were My Influences?</a:t>
            </a:r>
          </a:p>
        </p:txBody>
      </p:sp>
      <p:pic>
        <p:nvPicPr>
          <p:cNvPr id="45060" name="Picture 3" descr="andrederainM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600200"/>
            <a:ext cx="40386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14400" y="1600200"/>
            <a:ext cx="7010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Fauvism Movement- </a:t>
            </a:r>
            <a:b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en-US" sz="2800" dirty="0">
                <a:latin typeface="+mn-lt"/>
                <a:cs typeface="+mn-cs"/>
              </a:rPr>
              <a:t>Henri Matisse, </a:t>
            </a:r>
            <a:br>
              <a:rPr lang="en-US" sz="2800" dirty="0">
                <a:latin typeface="+mn-lt"/>
                <a:cs typeface="+mn-cs"/>
              </a:rPr>
            </a:br>
            <a:r>
              <a:rPr lang="en-US" sz="2800" dirty="0">
                <a:latin typeface="+mn-lt"/>
                <a:cs typeface="+mn-cs"/>
              </a:rPr>
              <a:t>Andre Derain and </a:t>
            </a:r>
            <a:br>
              <a:rPr lang="en-US" sz="2800" dirty="0">
                <a:latin typeface="+mn-lt"/>
                <a:cs typeface="+mn-cs"/>
              </a:rPr>
            </a:br>
            <a:r>
              <a:rPr lang="en-US" sz="2800" dirty="0">
                <a:latin typeface="+mn-lt"/>
                <a:cs typeface="+mn-cs"/>
              </a:rPr>
              <a:t>Maurice de Vlaminck.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dirty="0">
                <a:latin typeface="+mn-lt"/>
                <a:cs typeface="+mn-cs"/>
              </a:rPr>
              <a:t>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Who were My Influences?</a:t>
            </a:r>
          </a:p>
        </p:txBody>
      </p:sp>
      <p:pic>
        <p:nvPicPr>
          <p:cNvPr id="46084" name="Picture 3" descr="mauricevlaminckM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1113" y="1600200"/>
            <a:ext cx="405288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14400" y="1600200"/>
            <a:ext cx="7010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Fauvism Movement- </a:t>
            </a:r>
            <a:r>
              <a:rPr lang="en-US" sz="2800" dirty="0">
                <a:latin typeface="+mn-lt"/>
                <a:cs typeface="+mn-cs"/>
              </a:rPr>
              <a:t/>
            </a:r>
            <a:br>
              <a:rPr lang="en-US" sz="2800" dirty="0">
                <a:latin typeface="+mn-lt"/>
                <a:cs typeface="+mn-cs"/>
              </a:rPr>
            </a:br>
            <a:r>
              <a:rPr lang="en-US" sz="2800" dirty="0">
                <a:latin typeface="+mn-lt"/>
                <a:cs typeface="+mn-cs"/>
              </a:rPr>
              <a:t>Henri Matisse, </a:t>
            </a:r>
            <a:br>
              <a:rPr lang="en-US" sz="2800" dirty="0">
                <a:latin typeface="+mn-lt"/>
                <a:cs typeface="+mn-cs"/>
              </a:rPr>
            </a:br>
            <a:r>
              <a:rPr lang="en-US" sz="2800" dirty="0">
                <a:latin typeface="+mn-lt"/>
                <a:cs typeface="+mn-cs"/>
              </a:rPr>
              <a:t>Andre Derain and </a:t>
            </a:r>
            <a:br>
              <a:rPr lang="en-US" sz="2800" dirty="0">
                <a:latin typeface="+mn-lt"/>
                <a:cs typeface="+mn-cs"/>
              </a:rPr>
            </a:br>
            <a:r>
              <a:rPr lang="en-US" sz="2800" dirty="0">
                <a:latin typeface="+mn-lt"/>
                <a:cs typeface="+mn-cs"/>
              </a:rPr>
              <a:t>Maurice de Vlaminck.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solidFill>
                <a:srgbClr val="0070C0"/>
              </a:solidFill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Neo-Expressionist Movement- </a:t>
            </a:r>
            <a:b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</a:br>
            <a:endParaRPr lang="en-US" sz="280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dirty="0">
                <a:latin typeface="+mn-lt"/>
                <a:cs typeface="+mn-cs"/>
              </a:rPr>
              <a:t>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Who were My Influences?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“Audism” 20x30inch Oil on Canvas</a:t>
            </a:r>
            <a:br>
              <a:rPr lang="en-US" sz="3600" smtClean="0"/>
            </a:br>
            <a:r>
              <a:rPr lang="en-US" sz="2800" smtClean="0"/>
              <a:t>inside KISSFIST 2010 June Issue</a:t>
            </a:r>
            <a:endParaRPr lang="en-US" sz="3600" smtClean="0"/>
          </a:p>
        </p:txBody>
      </p:sp>
      <p:pic>
        <p:nvPicPr>
          <p:cNvPr id="51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54" t="20203" r="14966" b="7401"/>
          <a:stretch>
            <a:fillRect/>
          </a:stretch>
        </p:blipFill>
        <p:spPr>
          <a:xfrm>
            <a:off x="896938" y="1600200"/>
            <a:ext cx="7332662" cy="4724400"/>
          </a:xfrm>
        </p:spPr>
      </p:pic>
    </p:spTree>
  </p:cSld>
  <p:clrMapOvr>
    <a:masterClrMapping/>
  </p:clrMapOvr>
  <p:transition advTm="5164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14400" y="1600200"/>
            <a:ext cx="7010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Fauvism Movement- </a:t>
            </a:r>
            <a:r>
              <a:rPr lang="en-US" sz="2800" dirty="0">
                <a:latin typeface="+mn-lt"/>
                <a:cs typeface="+mn-cs"/>
              </a:rPr>
              <a:t/>
            </a:r>
            <a:br>
              <a:rPr lang="en-US" sz="2800" dirty="0">
                <a:latin typeface="+mn-lt"/>
                <a:cs typeface="+mn-cs"/>
              </a:rPr>
            </a:br>
            <a:r>
              <a:rPr lang="en-US" sz="2800" dirty="0">
                <a:latin typeface="+mn-lt"/>
                <a:cs typeface="+mn-cs"/>
              </a:rPr>
              <a:t>Henri Matisse, </a:t>
            </a:r>
            <a:br>
              <a:rPr lang="en-US" sz="2800" dirty="0">
                <a:latin typeface="+mn-lt"/>
                <a:cs typeface="+mn-cs"/>
              </a:rPr>
            </a:br>
            <a:r>
              <a:rPr lang="en-US" sz="2800" dirty="0">
                <a:latin typeface="+mn-lt"/>
                <a:cs typeface="+mn-cs"/>
              </a:rPr>
              <a:t>Andre Derain and </a:t>
            </a:r>
            <a:br>
              <a:rPr lang="en-US" sz="2800" dirty="0">
                <a:latin typeface="+mn-lt"/>
                <a:cs typeface="+mn-cs"/>
              </a:rPr>
            </a:br>
            <a:r>
              <a:rPr lang="en-US" sz="2800" dirty="0">
                <a:latin typeface="+mn-lt"/>
                <a:cs typeface="+mn-cs"/>
              </a:rPr>
              <a:t>Maurice de Vlaminck.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solidFill>
                <a:srgbClr val="0070C0"/>
              </a:solidFill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Neo-Expressionist Movement- </a:t>
            </a:r>
            <a:r>
              <a:rPr lang="en-US" sz="2800" dirty="0">
                <a:latin typeface="+mn-lt"/>
                <a:cs typeface="+mn-cs"/>
              </a:rPr>
              <a:t/>
            </a:r>
            <a:br>
              <a:rPr lang="en-US" sz="2800" dirty="0">
                <a:latin typeface="+mn-lt"/>
                <a:cs typeface="+mn-cs"/>
              </a:rPr>
            </a:br>
            <a:r>
              <a:rPr lang="en-US" sz="2800" dirty="0">
                <a:latin typeface="+mj-lt"/>
              </a:rPr>
              <a:t>Jean Michel </a:t>
            </a:r>
            <a:r>
              <a:rPr lang="en-US" sz="2800" dirty="0" err="1">
                <a:latin typeface="+mj-lt"/>
              </a:rPr>
              <a:t>Basquiat</a:t>
            </a:r>
            <a:r>
              <a:rPr lang="en-US" sz="2800" dirty="0">
                <a:latin typeface="+mj-lt"/>
              </a:rPr>
              <a:t> (1960-1988),</a:t>
            </a:r>
            <a:endParaRPr lang="en-US" sz="2800" dirty="0">
              <a:latin typeface="+mj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dirty="0">
                <a:latin typeface="+mn-lt"/>
                <a:cs typeface="+mn-cs"/>
              </a:rPr>
              <a:t>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Who were My Influences?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/>
          <a:srcRect l="2344" t="21875" r="60938" b="41667"/>
          <a:stretch>
            <a:fillRect/>
          </a:stretch>
        </p:blipFill>
        <p:spPr bwMode="auto">
          <a:xfrm>
            <a:off x="5868988" y="1600200"/>
            <a:ext cx="327501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14400" y="1600200"/>
            <a:ext cx="7010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Fauvism Movement- </a:t>
            </a:r>
            <a:r>
              <a:rPr lang="en-US" sz="2800" dirty="0">
                <a:latin typeface="+mn-lt"/>
                <a:cs typeface="+mn-cs"/>
              </a:rPr>
              <a:t/>
            </a:r>
            <a:br>
              <a:rPr lang="en-US" sz="2800" dirty="0">
                <a:latin typeface="+mn-lt"/>
                <a:cs typeface="+mn-cs"/>
              </a:rPr>
            </a:br>
            <a:r>
              <a:rPr lang="en-US" sz="2800" dirty="0">
                <a:latin typeface="+mn-lt"/>
                <a:cs typeface="+mn-cs"/>
              </a:rPr>
              <a:t>Henri Matisse, </a:t>
            </a:r>
            <a:br>
              <a:rPr lang="en-US" sz="2800" dirty="0">
                <a:latin typeface="+mn-lt"/>
                <a:cs typeface="+mn-cs"/>
              </a:rPr>
            </a:br>
            <a:r>
              <a:rPr lang="en-US" sz="2800" dirty="0">
                <a:latin typeface="+mn-lt"/>
                <a:cs typeface="+mn-cs"/>
              </a:rPr>
              <a:t>Andre Derain and </a:t>
            </a:r>
            <a:br>
              <a:rPr lang="en-US" sz="2800" dirty="0">
                <a:latin typeface="+mn-lt"/>
                <a:cs typeface="+mn-cs"/>
              </a:rPr>
            </a:br>
            <a:r>
              <a:rPr lang="en-US" sz="2800" dirty="0">
                <a:latin typeface="+mn-lt"/>
                <a:cs typeface="+mn-cs"/>
              </a:rPr>
              <a:t>Maurice de Vlaminck.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solidFill>
                <a:srgbClr val="0070C0"/>
              </a:solidFill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Neo-Expressionist Movement- </a:t>
            </a:r>
            <a:r>
              <a:rPr lang="en-US" sz="2800" dirty="0">
                <a:latin typeface="+mn-lt"/>
                <a:cs typeface="+mn-cs"/>
              </a:rPr>
              <a:t/>
            </a:r>
            <a:br>
              <a:rPr lang="en-US" sz="2800" dirty="0">
                <a:latin typeface="+mn-lt"/>
                <a:cs typeface="+mn-cs"/>
              </a:rPr>
            </a:br>
            <a:r>
              <a:rPr lang="en-US" sz="2800" dirty="0">
                <a:latin typeface="+mn-lt"/>
                <a:cs typeface="+mn-cs"/>
              </a:rPr>
              <a:t>Jean Michel </a:t>
            </a:r>
            <a:r>
              <a:rPr lang="en-US" sz="2800" dirty="0" err="1">
                <a:latin typeface="+mn-lt"/>
                <a:cs typeface="+mn-cs"/>
              </a:rPr>
              <a:t>Basquiat</a:t>
            </a:r>
            <a:r>
              <a:rPr lang="en-US" sz="2800" dirty="0">
                <a:latin typeface="+mn-lt"/>
                <a:cs typeface="+mn-cs"/>
              </a:rPr>
              <a:t> (1960-1988), </a:t>
            </a:r>
            <a:br>
              <a:rPr lang="en-US" sz="2800" dirty="0">
                <a:latin typeface="+mn-lt"/>
                <a:cs typeface="+mn-cs"/>
              </a:rPr>
            </a:br>
            <a:r>
              <a:rPr lang="en-US" sz="2800" dirty="0">
                <a:latin typeface="+mn-lt"/>
                <a:cs typeface="+mn-cs"/>
              </a:rPr>
              <a:t>Matt </a:t>
            </a:r>
            <a:r>
              <a:rPr lang="en-US" sz="2800" dirty="0" err="1">
                <a:latin typeface="+mn-lt"/>
                <a:cs typeface="+mn-cs"/>
              </a:rPr>
              <a:t>Sesow</a:t>
            </a:r>
            <a:r>
              <a:rPr lang="en-US" sz="2800" dirty="0">
                <a:latin typeface="+mn-lt"/>
                <a:cs typeface="+mn-cs"/>
              </a:rPr>
              <a:t> (1966-  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dirty="0">
                <a:latin typeface="+mn-lt"/>
                <a:cs typeface="+mn-cs"/>
              </a:rPr>
              <a:t>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Who were My Influences?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/>
          <a:srcRect l="26563" t="19792" r="48438" b="8333"/>
          <a:stretch>
            <a:fillRect/>
          </a:stretch>
        </p:blipFill>
        <p:spPr bwMode="auto">
          <a:xfrm>
            <a:off x="6705600" y="1600200"/>
            <a:ext cx="2438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9" descr="olddebateM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1175" y="4953000"/>
            <a:ext cx="2460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My Art Theme</a:t>
            </a:r>
          </a:p>
        </p:txBody>
      </p:sp>
      <p:pic>
        <p:nvPicPr>
          <p:cNvPr id="50180" name="Picture 5" descr="lifeisshortMED.jpg"/>
          <p:cNvPicPr>
            <a:picLocks noChangeAspect="1"/>
          </p:cNvPicPr>
          <p:nvPr/>
        </p:nvPicPr>
        <p:blipFill>
          <a:blip r:embed="rId4" cstate="print"/>
          <a:srcRect r="25807"/>
          <a:stretch>
            <a:fillRect/>
          </a:stretch>
        </p:blipFill>
        <p:spPr bwMode="auto">
          <a:xfrm>
            <a:off x="2209800" y="4953000"/>
            <a:ext cx="1752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6" descr="whichoneME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5450" y="4953000"/>
            <a:ext cx="23685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7" descr="youchooseMED.jpg"/>
          <p:cNvPicPr>
            <a:picLocks noChangeAspect="1"/>
          </p:cNvPicPr>
          <p:nvPr/>
        </p:nvPicPr>
        <p:blipFill>
          <a:blip r:embed="rId6" cstate="print"/>
          <a:srcRect r="4063"/>
          <a:stretch>
            <a:fillRect/>
          </a:stretch>
        </p:blipFill>
        <p:spPr bwMode="auto">
          <a:xfrm>
            <a:off x="0" y="4953000"/>
            <a:ext cx="228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8" descr="discussionMED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4953000"/>
            <a:ext cx="15287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9" descr="olddebateM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1175" y="4953000"/>
            <a:ext cx="2460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My Art Theme</a:t>
            </a:r>
          </a:p>
        </p:txBody>
      </p:sp>
      <p:sp>
        <p:nvSpPr>
          <p:cNvPr id="51204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8839200" cy="3505200"/>
          </a:xfrm>
        </p:spPr>
        <p:txBody>
          <a:bodyPr/>
          <a:lstStyle/>
          <a:p>
            <a:pPr lvl="1"/>
            <a:r>
              <a:rPr lang="en-US" sz="2800" smtClean="0"/>
              <a:t>Bright and strident colors; primary colors in</a:t>
            </a:r>
          </a:p>
        </p:txBody>
      </p:sp>
      <p:pic>
        <p:nvPicPr>
          <p:cNvPr id="51205" name="Picture 5" descr="lifeisshortMED.jpg"/>
          <p:cNvPicPr>
            <a:picLocks noChangeAspect="1"/>
          </p:cNvPicPr>
          <p:nvPr/>
        </p:nvPicPr>
        <p:blipFill>
          <a:blip r:embed="rId4" cstate="print"/>
          <a:srcRect r="25807"/>
          <a:stretch>
            <a:fillRect/>
          </a:stretch>
        </p:blipFill>
        <p:spPr bwMode="auto">
          <a:xfrm>
            <a:off x="2209800" y="4953000"/>
            <a:ext cx="1752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6" descr="whichoneME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5450" y="4953000"/>
            <a:ext cx="23685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7" descr="youchooseMED.jpg"/>
          <p:cNvPicPr>
            <a:picLocks noChangeAspect="1"/>
          </p:cNvPicPr>
          <p:nvPr/>
        </p:nvPicPr>
        <p:blipFill>
          <a:blip r:embed="rId6" cstate="print"/>
          <a:srcRect r="4063"/>
          <a:stretch>
            <a:fillRect/>
          </a:stretch>
        </p:blipFill>
        <p:spPr bwMode="auto">
          <a:xfrm>
            <a:off x="0" y="4953000"/>
            <a:ext cx="228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17" descr="discussionMED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4953000"/>
            <a:ext cx="15287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9" descr="olddebateM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1175" y="4953000"/>
            <a:ext cx="2460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My Art Theme</a:t>
            </a:r>
          </a:p>
        </p:txBody>
      </p:sp>
      <p:sp>
        <p:nvSpPr>
          <p:cNvPr id="52228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8839200" cy="3505200"/>
          </a:xfrm>
        </p:spPr>
        <p:txBody>
          <a:bodyPr/>
          <a:lstStyle/>
          <a:p>
            <a:pPr lvl="1"/>
            <a:r>
              <a:rPr lang="en-US" sz="2800" smtClean="0"/>
              <a:t>Bright and strident colors; primary colors in red, </a:t>
            </a:r>
          </a:p>
        </p:txBody>
      </p:sp>
      <p:pic>
        <p:nvPicPr>
          <p:cNvPr id="52229" name="Picture 5" descr="lifeisshortMED.jpg"/>
          <p:cNvPicPr>
            <a:picLocks noChangeAspect="1"/>
          </p:cNvPicPr>
          <p:nvPr/>
        </p:nvPicPr>
        <p:blipFill>
          <a:blip r:embed="rId4" cstate="print"/>
          <a:srcRect r="25807"/>
          <a:stretch>
            <a:fillRect/>
          </a:stretch>
        </p:blipFill>
        <p:spPr bwMode="auto">
          <a:xfrm>
            <a:off x="2209800" y="4953000"/>
            <a:ext cx="1752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 descr="whichoneME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5450" y="4953000"/>
            <a:ext cx="23685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7" descr="youchooseMED.jpg"/>
          <p:cNvPicPr>
            <a:picLocks noChangeAspect="1"/>
          </p:cNvPicPr>
          <p:nvPr/>
        </p:nvPicPr>
        <p:blipFill>
          <a:blip r:embed="rId6" cstate="print"/>
          <a:srcRect r="4063"/>
          <a:stretch>
            <a:fillRect/>
          </a:stretch>
        </p:blipFill>
        <p:spPr bwMode="auto">
          <a:xfrm>
            <a:off x="0" y="4953000"/>
            <a:ext cx="228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10" descr="discussionMED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4953000"/>
            <a:ext cx="15287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9" descr="olddebateM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1175" y="4953000"/>
            <a:ext cx="2460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My Art Theme</a:t>
            </a:r>
          </a:p>
        </p:txBody>
      </p:sp>
      <p:sp>
        <p:nvSpPr>
          <p:cNvPr id="53252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8839200" cy="3505200"/>
          </a:xfrm>
        </p:spPr>
        <p:txBody>
          <a:bodyPr/>
          <a:lstStyle/>
          <a:p>
            <a:pPr lvl="1"/>
            <a:r>
              <a:rPr lang="en-US" sz="2800" smtClean="0"/>
              <a:t>Bright and strident colors; primary colors in red, blue</a:t>
            </a:r>
          </a:p>
        </p:txBody>
      </p:sp>
      <p:pic>
        <p:nvPicPr>
          <p:cNvPr id="53253" name="Picture 5" descr="lifeisshortMED.jpg"/>
          <p:cNvPicPr>
            <a:picLocks noChangeAspect="1"/>
          </p:cNvPicPr>
          <p:nvPr/>
        </p:nvPicPr>
        <p:blipFill>
          <a:blip r:embed="rId4" cstate="print"/>
          <a:srcRect r="25807"/>
          <a:stretch>
            <a:fillRect/>
          </a:stretch>
        </p:blipFill>
        <p:spPr bwMode="auto">
          <a:xfrm>
            <a:off x="2209800" y="4953000"/>
            <a:ext cx="1752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 descr="whichoneME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5450" y="4953000"/>
            <a:ext cx="23685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7" descr="youchooseMED.jpg"/>
          <p:cNvPicPr>
            <a:picLocks noChangeAspect="1"/>
          </p:cNvPicPr>
          <p:nvPr/>
        </p:nvPicPr>
        <p:blipFill>
          <a:blip r:embed="rId6" cstate="print"/>
          <a:srcRect r="4063"/>
          <a:stretch>
            <a:fillRect/>
          </a:stretch>
        </p:blipFill>
        <p:spPr bwMode="auto">
          <a:xfrm>
            <a:off x="0" y="4953000"/>
            <a:ext cx="228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10" descr="discussionMED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4953000"/>
            <a:ext cx="15287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9" descr="olddebateM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1175" y="4953000"/>
            <a:ext cx="2460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My Art Theme</a:t>
            </a:r>
          </a:p>
        </p:txBody>
      </p:sp>
      <p:sp>
        <p:nvSpPr>
          <p:cNvPr id="54276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8839200" cy="3505200"/>
          </a:xfrm>
        </p:spPr>
        <p:txBody>
          <a:bodyPr/>
          <a:lstStyle/>
          <a:p>
            <a:pPr lvl="1"/>
            <a:r>
              <a:rPr lang="en-US" sz="2800" smtClean="0"/>
              <a:t>Bright and strident colors; primary colors in red, blue and yellow.  </a:t>
            </a:r>
          </a:p>
        </p:txBody>
      </p:sp>
      <p:pic>
        <p:nvPicPr>
          <p:cNvPr id="54277" name="Picture 5" descr="lifeisshortMED.jpg"/>
          <p:cNvPicPr>
            <a:picLocks noChangeAspect="1"/>
          </p:cNvPicPr>
          <p:nvPr/>
        </p:nvPicPr>
        <p:blipFill>
          <a:blip r:embed="rId4" cstate="print"/>
          <a:srcRect r="25807"/>
          <a:stretch>
            <a:fillRect/>
          </a:stretch>
        </p:blipFill>
        <p:spPr bwMode="auto">
          <a:xfrm>
            <a:off x="2209800" y="4953000"/>
            <a:ext cx="1752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6" descr="whichoneME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5450" y="4953000"/>
            <a:ext cx="23685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7" descr="youchooseMED.jpg"/>
          <p:cNvPicPr>
            <a:picLocks noChangeAspect="1"/>
          </p:cNvPicPr>
          <p:nvPr/>
        </p:nvPicPr>
        <p:blipFill>
          <a:blip r:embed="rId6" cstate="print"/>
          <a:srcRect r="4063"/>
          <a:stretch>
            <a:fillRect/>
          </a:stretch>
        </p:blipFill>
        <p:spPr bwMode="auto">
          <a:xfrm>
            <a:off x="0" y="4953000"/>
            <a:ext cx="228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10" descr="discussionMED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4953000"/>
            <a:ext cx="15287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9" descr="olddebateM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1175" y="4953000"/>
            <a:ext cx="2460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My Art Theme</a:t>
            </a:r>
          </a:p>
        </p:txBody>
      </p:sp>
      <p:sp>
        <p:nvSpPr>
          <p:cNvPr id="5530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8839200" cy="3505200"/>
          </a:xfrm>
        </p:spPr>
        <p:txBody>
          <a:bodyPr/>
          <a:lstStyle/>
          <a:p>
            <a:pPr lvl="1"/>
            <a:r>
              <a:rPr lang="en-US" sz="2800" smtClean="0"/>
              <a:t>Bright and strident colors; primary colors in red, blue and yellow.  Black &amp; white pigments for areas of saturated colors.</a:t>
            </a:r>
          </a:p>
        </p:txBody>
      </p:sp>
      <p:pic>
        <p:nvPicPr>
          <p:cNvPr id="55301" name="Picture 5" descr="lifeisshortMED.jpg"/>
          <p:cNvPicPr>
            <a:picLocks noChangeAspect="1"/>
          </p:cNvPicPr>
          <p:nvPr/>
        </p:nvPicPr>
        <p:blipFill>
          <a:blip r:embed="rId4" cstate="print"/>
          <a:srcRect r="25807"/>
          <a:stretch>
            <a:fillRect/>
          </a:stretch>
        </p:blipFill>
        <p:spPr bwMode="auto">
          <a:xfrm>
            <a:off x="2209800" y="4953000"/>
            <a:ext cx="1752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6" descr="whichoneME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5450" y="4953000"/>
            <a:ext cx="23685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 descr="youchooseMED.jpg"/>
          <p:cNvPicPr>
            <a:picLocks noChangeAspect="1"/>
          </p:cNvPicPr>
          <p:nvPr/>
        </p:nvPicPr>
        <p:blipFill>
          <a:blip r:embed="rId6" cstate="print"/>
          <a:srcRect r="4063"/>
          <a:stretch>
            <a:fillRect/>
          </a:stretch>
        </p:blipFill>
        <p:spPr bwMode="auto">
          <a:xfrm>
            <a:off x="0" y="4953000"/>
            <a:ext cx="228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10" descr="discussionMED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4953000"/>
            <a:ext cx="15287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9" descr="olddebateM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1175" y="4953000"/>
            <a:ext cx="2460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My Art Theme</a:t>
            </a:r>
          </a:p>
        </p:txBody>
      </p:sp>
      <p:sp>
        <p:nvSpPr>
          <p:cNvPr id="56324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8839200" cy="3505200"/>
          </a:xfrm>
        </p:spPr>
        <p:txBody>
          <a:bodyPr/>
          <a:lstStyle/>
          <a:p>
            <a:pPr lvl="1"/>
            <a:r>
              <a:rPr lang="en-US" sz="2800" smtClean="0"/>
              <a:t>Bright and strident colors; primary colors in red, blue and yellow.  Black &amp; white pigments for areas of saturated colors.</a:t>
            </a:r>
          </a:p>
          <a:p>
            <a:pPr lvl="1"/>
            <a:r>
              <a:rPr lang="en-US" sz="2800" smtClean="0"/>
              <a:t>Strong brushstrokes.</a:t>
            </a:r>
          </a:p>
        </p:txBody>
      </p:sp>
      <p:pic>
        <p:nvPicPr>
          <p:cNvPr id="56325" name="Picture 5" descr="lifeisshortMED.jpg"/>
          <p:cNvPicPr>
            <a:picLocks noChangeAspect="1"/>
          </p:cNvPicPr>
          <p:nvPr/>
        </p:nvPicPr>
        <p:blipFill>
          <a:blip r:embed="rId4" cstate="print"/>
          <a:srcRect r="25807"/>
          <a:stretch>
            <a:fillRect/>
          </a:stretch>
        </p:blipFill>
        <p:spPr bwMode="auto">
          <a:xfrm>
            <a:off x="2209800" y="4953000"/>
            <a:ext cx="1752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6" descr="whichoneME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5450" y="4953000"/>
            <a:ext cx="23685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7" descr="youchooseMED.jpg"/>
          <p:cNvPicPr>
            <a:picLocks noChangeAspect="1"/>
          </p:cNvPicPr>
          <p:nvPr/>
        </p:nvPicPr>
        <p:blipFill>
          <a:blip r:embed="rId6" cstate="print"/>
          <a:srcRect r="4063"/>
          <a:stretch>
            <a:fillRect/>
          </a:stretch>
        </p:blipFill>
        <p:spPr bwMode="auto">
          <a:xfrm>
            <a:off x="0" y="4953000"/>
            <a:ext cx="228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Picture 10" descr="discussionMED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4953000"/>
            <a:ext cx="15287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9" descr="olddebateM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1175" y="4953000"/>
            <a:ext cx="2460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My Art Theme</a:t>
            </a:r>
          </a:p>
        </p:txBody>
      </p:sp>
      <p:sp>
        <p:nvSpPr>
          <p:cNvPr id="57348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8839200" cy="3505200"/>
          </a:xfrm>
        </p:spPr>
        <p:txBody>
          <a:bodyPr/>
          <a:lstStyle/>
          <a:p>
            <a:pPr lvl="1"/>
            <a:r>
              <a:rPr lang="en-US" sz="2800" smtClean="0"/>
              <a:t>Bright and strident colors; primary colors in red, blue and yellow.  Black &amp; white pigments for areas of saturated colors.</a:t>
            </a:r>
          </a:p>
          <a:p>
            <a:pPr lvl="1"/>
            <a:r>
              <a:rPr lang="en-US" sz="2800" smtClean="0"/>
              <a:t>Strong brushstrokes.</a:t>
            </a:r>
          </a:p>
          <a:p>
            <a:pPr lvl="1"/>
            <a:r>
              <a:rPr lang="en-US" sz="2800" smtClean="0"/>
              <a:t>Expressive, emotional and sometimes disturbing art.</a:t>
            </a:r>
          </a:p>
        </p:txBody>
      </p:sp>
      <p:pic>
        <p:nvPicPr>
          <p:cNvPr id="57349" name="Picture 5" descr="lifeisshortMED.jpg"/>
          <p:cNvPicPr>
            <a:picLocks noChangeAspect="1"/>
          </p:cNvPicPr>
          <p:nvPr/>
        </p:nvPicPr>
        <p:blipFill>
          <a:blip r:embed="rId4" cstate="print"/>
          <a:srcRect r="25807"/>
          <a:stretch>
            <a:fillRect/>
          </a:stretch>
        </p:blipFill>
        <p:spPr bwMode="auto">
          <a:xfrm>
            <a:off x="2209800" y="4953000"/>
            <a:ext cx="1752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 descr="whichoneME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5450" y="4953000"/>
            <a:ext cx="23685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7" descr="youchooseMED.jpg"/>
          <p:cNvPicPr>
            <a:picLocks noChangeAspect="1"/>
          </p:cNvPicPr>
          <p:nvPr/>
        </p:nvPicPr>
        <p:blipFill>
          <a:blip r:embed="rId6" cstate="print"/>
          <a:srcRect r="4063"/>
          <a:stretch>
            <a:fillRect/>
          </a:stretch>
        </p:blipFill>
        <p:spPr bwMode="auto">
          <a:xfrm>
            <a:off x="0" y="4953000"/>
            <a:ext cx="228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10" descr="discussionMED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4953000"/>
            <a:ext cx="15287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147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148" name="Picture 6" descr="photo.jpg"/>
          <p:cNvPicPr>
            <a:picLocks noChangeAspect="1"/>
          </p:cNvPicPr>
          <p:nvPr/>
        </p:nvPicPr>
        <p:blipFill>
          <a:blip r:embed="rId3" cstate="print"/>
          <a:srcRect b="16667"/>
          <a:stretch>
            <a:fillRect/>
          </a:stretch>
        </p:blipFill>
        <p:spPr bwMode="auto">
          <a:xfrm>
            <a:off x="1168400" y="838200"/>
            <a:ext cx="6807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0" y="315913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/>
              <a:t>My article inside </a:t>
            </a:r>
            <a:r>
              <a:rPr lang="en-US" sz="2400" b="1"/>
              <a:t>D-PAN</a:t>
            </a:r>
            <a:r>
              <a:rPr lang="en-US" sz="2400"/>
              <a:t> Deaf Professional Artists Network 2010 </a:t>
            </a:r>
          </a:p>
        </p:txBody>
      </p:sp>
    </p:spTree>
  </p:cSld>
  <p:clrMapOvr>
    <a:masterClrMapping/>
  </p:clrMapOvr>
  <p:transition advTm="4883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9" descr="olddebateM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1175" y="4953000"/>
            <a:ext cx="2460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My Art Theme</a:t>
            </a:r>
          </a:p>
        </p:txBody>
      </p:sp>
      <p:sp>
        <p:nvSpPr>
          <p:cNvPr id="58372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8839200" cy="3505200"/>
          </a:xfrm>
        </p:spPr>
        <p:txBody>
          <a:bodyPr/>
          <a:lstStyle/>
          <a:p>
            <a:pPr lvl="1"/>
            <a:r>
              <a:rPr lang="en-US" sz="2800" smtClean="0"/>
              <a:t>Bright and strident colors; primary colors in red, blue and yellow.  Black &amp; white pigments for areas of saturated colors.</a:t>
            </a:r>
          </a:p>
          <a:p>
            <a:pPr lvl="1"/>
            <a:r>
              <a:rPr lang="en-US" sz="2800" smtClean="0"/>
              <a:t>Strong brushstrokes.</a:t>
            </a:r>
          </a:p>
          <a:p>
            <a:pPr lvl="1"/>
            <a:r>
              <a:rPr lang="en-US" sz="2800" smtClean="0"/>
              <a:t>Expressive, emotional and sometimes disturbing art.</a:t>
            </a:r>
          </a:p>
          <a:p>
            <a:pPr lvl="1"/>
            <a:r>
              <a:rPr lang="en-US" sz="2800" smtClean="0"/>
              <a:t>Subject matter:  Simplification and abstraction.</a:t>
            </a:r>
          </a:p>
        </p:txBody>
      </p:sp>
      <p:pic>
        <p:nvPicPr>
          <p:cNvPr id="58373" name="Picture 5" descr="lifeisshortMED.jpg"/>
          <p:cNvPicPr>
            <a:picLocks noChangeAspect="1"/>
          </p:cNvPicPr>
          <p:nvPr/>
        </p:nvPicPr>
        <p:blipFill>
          <a:blip r:embed="rId4" cstate="print"/>
          <a:srcRect r="25807"/>
          <a:stretch>
            <a:fillRect/>
          </a:stretch>
        </p:blipFill>
        <p:spPr bwMode="auto">
          <a:xfrm>
            <a:off x="2209800" y="4953000"/>
            <a:ext cx="1752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6" descr="whichoneME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5450" y="4953000"/>
            <a:ext cx="23685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7" descr="youchooseMED.jpg"/>
          <p:cNvPicPr>
            <a:picLocks noChangeAspect="1"/>
          </p:cNvPicPr>
          <p:nvPr/>
        </p:nvPicPr>
        <p:blipFill>
          <a:blip r:embed="rId6" cstate="print"/>
          <a:srcRect r="4063"/>
          <a:stretch>
            <a:fillRect/>
          </a:stretch>
        </p:blipFill>
        <p:spPr bwMode="auto">
          <a:xfrm>
            <a:off x="0" y="4953000"/>
            <a:ext cx="228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0" descr="discussionMED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4953000"/>
            <a:ext cx="15287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My Art Process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My Art Process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305800" cy="4525963"/>
          </a:xfrm>
        </p:spPr>
        <p:txBody>
          <a:bodyPr/>
          <a:lstStyle/>
          <a:p>
            <a:r>
              <a:rPr lang="en-US" dirty="0" smtClean="0"/>
              <a:t>I write down ideas and scribble notes and drawings, day and night.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My Art Process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305800" cy="4525963"/>
          </a:xfrm>
        </p:spPr>
        <p:txBody>
          <a:bodyPr/>
          <a:lstStyle/>
          <a:p>
            <a:r>
              <a:rPr lang="en-US" dirty="0" smtClean="0"/>
              <a:t>I write down ideas and scribble notes and drawings, day and night.</a:t>
            </a:r>
          </a:p>
          <a:p>
            <a:r>
              <a:rPr lang="en-US" dirty="0" smtClean="0"/>
              <a:t>I make sketches and blow up in a projector to trace on big canvases.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My Art Process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305800" cy="4525963"/>
          </a:xfrm>
        </p:spPr>
        <p:txBody>
          <a:bodyPr/>
          <a:lstStyle/>
          <a:p>
            <a:r>
              <a:rPr lang="en-US" dirty="0" smtClean="0"/>
              <a:t>I write down ideas and scribble notes and drawings, day and night.</a:t>
            </a:r>
          </a:p>
          <a:p>
            <a:r>
              <a:rPr lang="en-US" dirty="0" smtClean="0"/>
              <a:t>I make sketches and blow up in a projector to trace on big canvases.</a:t>
            </a:r>
          </a:p>
          <a:p>
            <a:r>
              <a:rPr lang="en-US" dirty="0" smtClean="0"/>
              <a:t>I paint from size 5x7 to 30x40 and hope to paint on much bigger sizes.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305800" cy="4525963"/>
          </a:xfrm>
        </p:spPr>
        <p:txBody>
          <a:bodyPr/>
          <a:lstStyle/>
          <a:p>
            <a:r>
              <a:rPr lang="en-US" dirty="0" smtClean="0"/>
              <a:t>I write down ideas and scribble notes and drawings, day and night.</a:t>
            </a:r>
          </a:p>
          <a:p>
            <a:r>
              <a:rPr lang="en-US" dirty="0" smtClean="0"/>
              <a:t>I make sketches and blow up in a projector to trace on big canvases.</a:t>
            </a:r>
          </a:p>
          <a:p>
            <a:r>
              <a:rPr lang="en-US" dirty="0" smtClean="0"/>
              <a:t>I paint from size 5x7 to 30x40 and hope to paint on much bigger sizes.</a:t>
            </a:r>
          </a:p>
          <a:p>
            <a:r>
              <a:rPr lang="en-US" dirty="0" smtClean="0"/>
              <a:t>All paintings are oils.</a:t>
            </a:r>
          </a:p>
        </p:txBody>
      </p:sp>
      <p:sp>
        <p:nvSpPr>
          <p:cNvPr id="6349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My Art Process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My Art Philosophy</a:t>
            </a:r>
          </a:p>
        </p:txBody>
      </p:sp>
      <p:pic>
        <p:nvPicPr>
          <p:cNvPr id="64515" name="Picture 4" descr="audismearM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91050"/>
            <a:ext cx="180022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8" descr="ironyME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3775" y="4572000"/>
            <a:ext cx="18002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9" descr="jeanmassieuME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4572000"/>
            <a:ext cx="18272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10" descr="growcolorME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4570413"/>
            <a:ext cx="1905000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8" descr="onehandedalphabetversion2MED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4572000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My Art Philosophy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8305800" cy="2438400"/>
          </a:xfrm>
        </p:spPr>
        <p:txBody>
          <a:bodyPr/>
          <a:lstStyle/>
          <a:p>
            <a:r>
              <a:rPr lang="en-US" sz="2600" smtClean="0"/>
              <a:t>I want to show some appreciation to the Deaf community.</a:t>
            </a:r>
          </a:p>
        </p:txBody>
      </p:sp>
      <p:pic>
        <p:nvPicPr>
          <p:cNvPr id="65540" name="Picture 4" descr="audismearM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91050"/>
            <a:ext cx="180022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8" descr="ironyME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3775" y="4572000"/>
            <a:ext cx="18002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9" descr="jeanmassieuME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4572000"/>
            <a:ext cx="18272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10" descr="growcolorME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4570413"/>
            <a:ext cx="1905000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10" descr="onehandedalphabetversion2MED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4572000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My Art Philosophy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8305800" cy="2438400"/>
          </a:xfrm>
        </p:spPr>
        <p:txBody>
          <a:bodyPr/>
          <a:lstStyle/>
          <a:p>
            <a:r>
              <a:rPr lang="en-US" sz="2600" smtClean="0"/>
              <a:t>I want to show some appreciation to the Deaf community.</a:t>
            </a:r>
          </a:p>
          <a:p>
            <a:r>
              <a:rPr lang="en-US" sz="2600" smtClean="0"/>
              <a:t>And to express my own Deafhood journey in the paintings.</a:t>
            </a:r>
          </a:p>
        </p:txBody>
      </p:sp>
      <p:pic>
        <p:nvPicPr>
          <p:cNvPr id="66564" name="Picture 4" descr="audismearM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91050"/>
            <a:ext cx="180022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8" descr="ironyME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3775" y="4572000"/>
            <a:ext cx="18002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9" descr="jeanmassieuME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4572000"/>
            <a:ext cx="18272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10" descr="growcolorME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4570413"/>
            <a:ext cx="1905000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10" descr="onehandedalphabetversion2MED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4572000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My Art Philosophy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8305800" cy="2438400"/>
          </a:xfrm>
        </p:spPr>
        <p:txBody>
          <a:bodyPr/>
          <a:lstStyle/>
          <a:p>
            <a:r>
              <a:rPr lang="en-US" sz="2600" dirty="0" smtClean="0"/>
              <a:t>I want to show some appreciation to the Deaf community.</a:t>
            </a:r>
          </a:p>
          <a:p>
            <a:r>
              <a:rPr lang="en-US" sz="2600" dirty="0" smtClean="0"/>
              <a:t>And to express my own </a:t>
            </a:r>
            <a:r>
              <a:rPr lang="en-US" sz="2600" dirty="0" err="1" smtClean="0"/>
              <a:t>Deafhood</a:t>
            </a:r>
            <a:r>
              <a:rPr lang="en-US" sz="2600" dirty="0" smtClean="0"/>
              <a:t> journey in the paintings.</a:t>
            </a:r>
          </a:p>
          <a:p>
            <a:r>
              <a:rPr lang="en-US" sz="2600" dirty="0" smtClean="0"/>
              <a:t>As well as exposing Deaf Politics and History in the paintings.</a:t>
            </a:r>
          </a:p>
        </p:txBody>
      </p:sp>
      <p:pic>
        <p:nvPicPr>
          <p:cNvPr id="67588" name="Picture 4" descr="audismearM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91050"/>
            <a:ext cx="180022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8" descr="ironyME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3775" y="4572000"/>
            <a:ext cx="18002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9" descr="jeanmassieuME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4572000"/>
            <a:ext cx="18272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10" descr="growcolorME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4570413"/>
            <a:ext cx="1905000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10" descr="onehandedalphabetversion2MED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4572000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3" descr="programboo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3038" y="3886200"/>
            <a:ext cx="290036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16" descr="wellfargocupWEBPAG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209800"/>
            <a:ext cx="4800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14" descr="skier1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89560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2" descr="postersigning2.jpg"/>
          <p:cNvPicPr>
            <a:picLocks noChangeAspect="1"/>
          </p:cNvPicPr>
          <p:nvPr/>
        </p:nvPicPr>
        <p:blipFill>
          <a:blip r:embed="rId6" cstate="print"/>
          <a:srcRect l="5244" t="4305" r="3847" b="8278"/>
          <a:stretch>
            <a:fillRect/>
          </a:stretch>
        </p:blipFill>
        <p:spPr bwMode="auto">
          <a:xfrm>
            <a:off x="2895600" y="0"/>
            <a:ext cx="3276600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477000" y="171450"/>
            <a:ext cx="25908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+mj-lt"/>
              </a:rPr>
              <a:t>Featured Artist  of the Wells Fargo Ski Cup 2010 at Winter Park, Colorado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95600" y="2286000"/>
            <a:ext cx="1524000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dirty="0">
                <a:latin typeface="+mj-lt"/>
              </a:rPr>
              <a:t>18x24</a:t>
            </a:r>
            <a:br>
              <a:rPr lang="en-US" sz="2200" dirty="0">
                <a:latin typeface="+mj-lt"/>
              </a:rPr>
            </a:br>
            <a:r>
              <a:rPr lang="en-US" sz="2200" dirty="0">
                <a:latin typeface="+mj-lt"/>
              </a:rPr>
              <a:t>Oil Painting</a:t>
            </a:r>
          </a:p>
          <a:p>
            <a:pPr>
              <a:defRPr/>
            </a:pPr>
            <a:r>
              <a:rPr lang="en-US" sz="2200" dirty="0">
                <a:latin typeface="+mj-lt"/>
              </a:rPr>
              <a:t>‘Ski Up</a:t>
            </a:r>
          </a:p>
          <a:p>
            <a:pPr>
              <a:defRPr/>
            </a:pPr>
            <a:r>
              <a:rPr lang="en-US" sz="2200" dirty="0">
                <a:latin typeface="+mj-lt"/>
              </a:rPr>
              <a:t>High’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200" y="4090988"/>
            <a:ext cx="1524000" cy="2462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dirty="0">
                <a:latin typeface="+mj-lt"/>
              </a:rPr>
              <a:t>Sponsored</a:t>
            </a:r>
          </a:p>
          <a:p>
            <a:pPr>
              <a:defRPr/>
            </a:pPr>
            <a:r>
              <a:rPr lang="en-US" sz="2200" dirty="0">
                <a:latin typeface="+mj-lt"/>
              </a:rPr>
              <a:t>By</a:t>
            </a:r>
          </a:p>
          <a:p>
            <a:pPr>
              <a:defRPr/>
            </a:pPr>
            <a:r>
              <a:rPr lang="en-US" sz="2200" dirty="0">
                <a:latin typeface="+mj-lt"/>
              </a:rPr>
              <a:t>National</a:t>
            </a:r>
          </a:p>
          <a:p>
            <a:pPr>
              <a:defRPr/>
            </a:pPr>
            <a:r>
              <a:rPr lang="en-US" sz="2200" dirty="0">
                <a:latin typeface="+mj-lt"/>
              </a:rPr>
              <a:t>Sports</a:t>
            </a:r>
          </a:p>
          <a:p>
            <a:pPr>
              <a:defRPr/>
            </a:pPr>
            <a:r>
              <a:rPr lang="en-US" sz="2200" dirty="0">
                <a:latin typeface="+mj-lt"/>
              </a:rPr>
              <a:t>Center </a:t>
            </a:r>
          </a:p>
          <a:p>
            <a:pPr>
              <a:defRPr/>
            </a:pPr>
            <a:r>
              <a:rPr lang="en-US" sz="2200" dirty="0">
                <a:latin typeface="+mj-lt"/>
              </a:rPr>
              <a:t>of  the</a:t>
            </a:r>
          </a:p>
          <a:p>
            <a:pPr>
              <a:defRPr/>
            </a:pPr>
            <a:r>
              <a:rPr lang="en-US" sz="2200" dirty="0">
                <a:latin typeface="+mj-lt"/>
              </a:rPr>
              <a:t>Disabled</a:t>
            </a:r>
          </a:p>
        </p:txBody>
      </p:sp>
    </p:spTree>
  </p:cSld>
  <p:clrMapOvr>
    <a:masterClrMapping/>
  </p:clrMapOvr>
  <p:transition advTm="5226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My Art Philosophy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8305800" cy="2438400"/>
          </a:xfrm>
        </p:spPr>
        <p:txBody>
          <a:bodyPr/>
          <a:lstStyle/>
          <a:p>
            <a:r>
              <a:rPr lang="en-US" sz="2600" dirty="0" smtClean="0"/>
              <a:t>I want to show some appreciation to the Deaf community.</a:t>
            </a:r>
          </a:p>
          <a:p>
            <a:r>
              <a:rPr lang="en-US" sz="2600" dirty="0" smtClean="0"/>
              <a:t>And to express my own </a:t>
            </a:r>
            <a:r>
              <a:rPr lang="en-US" sz="2600" dirty="0" err="1" smtClean="0"/>
              <a:t>Deafhood</a:t>
            </a:r>
            <a:r>
              <a:rPr lang="en-US" sz="2600" dirty="0" smtClean="0"/>
              <a:t> journey in the paintings.</a:t>
            </a:r>
          </a:p>
          <a:p>
            <a:r>
              <a:rPr lang="en-US" sz="2600" dirty="0" smtClean="0"/>
              <a:t>As well as exposing Deaf Politics and History in the paintings.</a:t>
            </a:r>
          </a:p>
          <a:p>
            <a:r>
              <a:rPr lang="en-US" sz="2600" dirty="0" smtClean="0"/>
              <a:t>And sometimes I express my anger or frustration in the paintings.</a:t>
            </a:r>
          </a:p>
        </p:txBody>
      </p:sp>
      <p:pic>
        <p:nvPicPr>
          <p:cNvPr id="68612" name="Picture 4" descr="audismearM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91050"/>
            <a:ext cx="180022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8" descr="ironyME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3775" y="4572000"/>
            <a:ext cx="18002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9" descr="jeanmassieuME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4572000"/>
            <a:ext cx="18272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10" descr="growcolorME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4570413"/>
            <a:ext cx="1905000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6" name="Picture 10" descr="onehandedalphabetversion2MED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4572000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305800" cy="3276600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en-US" sz="3600" dirty="0" smtClean="0"/>
          </a:p>
          <a:p>
            <a:pPr algn="ctr">
              <a:buFont typeface="Arial" charset="0"/>
              <a:buNone/>
            </a:pPr>
            <a:endParaRPr lang="en-US" sz="3600" dirty="0" smtClean="0"/>
          </a:p>
          <a:p>
            <a:pPr algn="ctr">
              <a:buFont typeface="Arial" charset="0"/>
              <a:buNone/>
            </a:pPr>
            <a:r>
              <a:rPr lang="en-US" sz="3600" dirty="0" smtClean="0"/>
              <a:t>Thank you for watching.</a:t>
            </a:r>
          </a:p>
        </p:txBody>
      </p:sp>
      <p:pic>
        <p:nvPicPr>
          <p:cNvPr id="70659" name="Picture 3" descr="nancyrourkepaintingslogo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1440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My Solo Show in Denver, CO</a:t>
            </a:r>
          </a:p>
        </p:txBody>
      </p:sp>
      <p:pic>
        <p:nvPicPr>
          <p:cNvPr id="8195" name="Content Placeholder 3" descr="100_049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5804" t="1685" r="8330" b="5717"/>
          <a:stretch>
            <a:fillRect/>
          </a:stretch>
        </p:blipFill>
        <p:spPr>
          <a:xfrm>
            <a:off x="0" y="1066800"/>
            <a:ext cx="2921000" cy="2362200"/>
          </a:xfrm>
        </p:spPr>
      </p:pic>
      <p:pic>
        <p:nvPicPr>
          <p:cNvPr id="8196" name="Picture Placeholder 6" descr="100_0485.JPG"/>
          <p:cNvPicPr>
            <a:picLocks noChangeAspect="1"/>
          </p:cNvPicPr>
          <p:nvPr/>
        </p:nvPicPr>
        <p:blipFill>
          <a:blip r:embed="rId4" cstate="print"/>
          <a:srcRect l="32610" t="12965" r="20168"/>
          <a:stretch>
            <a:fillRect/>
          </a:stretch>
        </p:blipFill>
        <p:spPr bwMode="auto">
          <a:xfrm>
            <a:off x="2971800" y="1066800"/>
            <a:ext cx="2590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6" descr="100_049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5200"/>
            <a:ext cx="2895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7" descr="100_0493.JPG"/>
          <p:cNvPicPr>
            <a:picLocks noChangeAspect="1"/>
          </p:cNvPicPr>
          <p:nvPr/>
        </p:nvPicPr>
        <p:blipFill>
          <a:blip r:embed="rId6" cstate="print"/>
          <a:srcRect l="2191" t="34639" r="21010" b="4356"/>
          <a:stretch>
            <a:fillRect/>
          </a:stretch>
        </p:blipFill>
        <p:spPr bwMode="auto">
          <a:xfrm>
            <a:off x="5638800" y="3505200"/>
            <a:ext cx="3505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8" descr="100_0487.JPG"/>
          <p:cNvPicPr>
            <a:picLocks noChangeAspect="1"/>
          </p:cNvPicPr>
          <p:nvPr/>
        </p:nvPicPr>
        <p:blipFill>
          <a:blip r:embed="rId7" cstate="print"/>
          <a:srcRect t="22350" r="14285"/>
          <a:stretch>
            <a:fillRect/>
          </a:stretch>
        </p:blipFill>
        <p:spPr bwMode="auto">
          <a:xfrm>
            <a:off x="5638800" y="1066800"/>
            <a:ext cx="35052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Rectangle 9"/>
          <p:cNvSpPr>
            <a:spLocks noChangeArrowheads="1"/>
          </p:cNvSpPr>
          <p:nvPr/>
        </p:nvSpPr>
        <p:spPr bwMode="auto">
          <a:xfrm>
            <a:off x="2971800" y="4724400"/>
            <a:ext cx="2590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/>
              <a:t>This is my </a:t>
            </a:r>
            <a:br>
              <a:rPr lang="en-US" sz="2400"/>
            </a:br>
            <a:r>
              <a:rPr lang="en-US" sz="2400"/>
              <a:t>Gallery Curator, </a:t>
            </a:r>
            <a:br>
              <a:rPr lang="en-US" sz="2400"/>
            </a:br>
            <a:r>
              <a:rPr lang="en-US" sz="2400"/>
              <a:t>Damon McLeese. </a:t>
            </a:r>
          </a:p>
        </p:txBody>
      </p:sp>
    </p:spTree>
  </p:cSld>
  <p:clrMapOvr>
    <a:masterClrMapping/>
  </p:clrMapOvr>
  <p:transition advTm="5117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At the World Deaf Expo 2010</a:t>
            </a:r>
          </a:p>
        </p:txBody>
      </p:sp>
      <p:pic>
        <p:nvPicPr>
          <p:cNvPr id="9219" name="Content Placeholder 3" descr="bbnancy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5970" r="9866"/>
          <a:stretch>
            <a:fillRect/>
          </a:stretch>
        </p:blipFill>
        <p:spPr>
          <a:xfrm>
            <a:off x="0" y="1066800"/>
            <a:ext cx="1993900" cy="2819400"/>
          </a:xfrm>
        </p:spPr>
      </p:pic>
      <p:pic>
        <p:nvPicPr>
          <p:cNvPr id="9220" name="Picture 5" descr="bernardbraggMED.jpg"/>
          <p:cNvPicPr>
            <a:picLocks noChangeAspect="1"/>
          </p:cNvPicPr>
          <p:nvPr/>
        </p:nvPicPr>
        <p:blipFill>
          <a:blip r:embed="rId4" cstate="print"/>
          <a:srcRect r="6194"/>
          <a:stretch>
            <a:fillRect/>
          </a:stretch>
        </p:blipFill>
        <p:spPr bwMode="auto">
          <a:xfrm>
            <a:off x="1676400" y="1066800"/>
            <a:ext cx="2133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5" cstate="print"/>
          <a:srcRect l="42926" t="20833" r="40562" b="31250"/>
          <a:stretch>
            <a:fillRect/>
          </a:stretch>
        </p:blipFill>
        <p:spPr bwMode="auto">
          <a:xfrm>
            <a:off x="3810000" y="1066800"/>
            <a:ext cx="1295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6" cstate="print"/>
          <a:srcRect l="27344" t="22917" r="17969" b="26042"/>
          <a:stretch>
            <a:fillRect/>
          </a:stretch>
        </p:blipFill>
        <p:spPr bwMode="auto">
          <a:xfrm>
            <a:off x="5105400" y="1066800"/>
            <a:ext cx="40274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4"/>
          <p:cNvPicPr>
            <a:picLocks noChangeAspect="1" noChangeArrowheads="1"/>
          </p:cNvPicPr>
          <p:nvPr/>
        </p:nvPicPr>
        <p:blipFill>
          <a:blip r:embed="rId7" cstate="print"/>
          <a:srcRect l="33984" t="21875" r="23828" b="28125"/>
          <a:stretch>
            <a:fillRect/>
          </a:stretch>
        </p:blipFill>
        <p:spPr bwMode="auto">
          <a:xfrm>
            <a:off x="6400800" y="3886200"/>
            <a:ext cx="2743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5"/>
          <p:cNvPicPr>
            <a:picLocks noChangeAspect="1" noChangeArrowheads="1"/>
          </p:cNvPicPr>
          <p:nvPr/>
        </p:nvPicPr>
        <p:blipFill>
          <a:blip r:embed="rId8" cstate="print"/>
          <a:srcRect l="35156" t="22569" r="35938" b="26042"/>
          <a:stretch>
            <a:fillRect/>
          </a:stretch>
        </p:blipFill>
        <p:spPr bwMode="auto">
          <a:xfrm>
            <a:off x="2819400" y="38862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6"/>
          <p:cNvPicPr>
            <a:picLocks noChangeAspect="1" noChangeArrowheads="1"/>
          </p:cNvPicPr>
          <p:nvPr/>
        </p:nvPicPr>
        <p:blipFill>
          <a:blip r:embed="rId9" cstate="print">
            <a:lum bright="10000" contrast="20000"/>
          </a:blip>
          <a:srcRect l="28906" t="31250" r="34375" b="26408"/>
          <a:stretch>
            <a:fillRect/>
          </a:stretch>
        </p:blipFill>
        <p:spPr bwMode="auto">
          <a:xfrm>
            <a:off x="0" y="3886200"/>
            <a:ext cx="2819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7"/>
          <p:cNvPicPr>
            <a:picLocks noChangeAspect="1" noChangeArrowheads="1"/>
          </p:cNvPicPr>
          <p:nvPr/>
        </p:nvPicPr>
        <p:blipFill>
          <a:blip r:embed="rId10" cstate="print">
            <a:lum bright="10000" contrast="10000"/>
          </a:blip>
          <a:srcRect l="38281" t="25000" r="36719" b="27083"/>
          <a:stretch>
            <a:fillRect/>
          </a:stretch>
        </p:blipFill>
        <p:spPr bwMode="auto">
          <a:xfrm>
            <a:off x="4648200" y="3886200"/>
            <a:ext cx="16970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117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"/>
</p:tagLst>
</file>

<file path=ppt/theme/theme1.xml><?xml version="1.0" encoding="utf-8"?>
<a:theme xmlns:a="http://schemas.openxmlformats.org/drawingml/2006/main" name="Office Theme">
  <a:themeElements>
    <a:clrScheme name="NancyRourkeExpressionistPaintings">
      <a:dk1>
        <a:sysClr val="windowText" lastClr="000000"/>
      </a:dk1>
      <a:lt1>
        <a:sysClr val="window" lastClr="FFFFFF"/>
      </a:lt1>
      <a:dk2>
        <a:srgbClr val="A5A5A5"/>
      </a:dk2>
      <a:lt2>
        <a:srgbClr val="FFF7C1"/>
      </a:lt2>
      <a:accent1>
        <a:srgbClr val="E91120"/>
      </a:accent1>
      <a:accent2>
        <a:srgbClr val="FFE947"/>
      </a:accent2>
      <a:accent3>
        <a:srgbClr val="0070C0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1951</TotalTime>
  <Words>2078</Words>
  <Application>Microsoft Office PowerPoint</Application>
  <PresentationFormat>On-screen Show (4:3)</PresentationFormat>
  <Paragraphs>659</Paragraphs>
  <Slides>71</Slides>
  <Notes>71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Nancy Rourke  Expressionist Paintings</vt:lpstr>
      <vt:lpstr>This is my art studio. </vt:lpstr>
      <vt:lpstr>Slide 3</vt:lpstr>
      <vt:lpstr>Slide 4</vt:lpstr>
      <vt:lpstr>“Audism” 20x30inch Oil on Canvas inside KISSFIST 2010 June Issue</vt:lpstr>
      <vt:lpstr>Slide 6</vt:lpstr>
      <vt:lpstr>Slide 7</vt:lpstr>
      <vt:lpstr>My Solo Show in Denver, CO</vt:lpstr>
      <vt:lpstr>At the World Deaf Expo 2010</vt:lpstr>
      <vt:lpstr>My paintings/videos at Deaf Studies Digital Journal 2010-11</vt:lpstr>
      <vt:lpstr>My Solo Show in Rochester, NY</vt:lpstr>
      <vt:lpstr>My painting becomes a logo at RIT</vt:lpstr>
      <vt:lpstr>My Artists Panel during  the Denver Arts Week 2010 </vt:lpstr>
      <vt:lpstr>Paintings in a magazine.</vt:lpstr>
      <vt:lpstr>Paintings in mugs and tshirts</vt:lpstr>
      <vt:lpstr>My Biography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Who were My Influences?</vt:lpstr>
      <vt:lpstr>Who were My Influences?</vt:lpstr>
      <vt:lpstr>Who were My Influences?</vt:lpstr>
      <vt:lpstr>Slide 47</vt:lpstr>
      <vt:lpstr>Slide 48</vt:lpstr>
      <vt:lpstr>Slide 49</vt:lpstr>
      <vt:lpstr>Slide 50</vt:lpstr>
      <vt:lpstr>Slide 51</vt:lpstr>
      <vt:lpstr>My Art Theme</vt:lpstr>
      <vt:lpstr>My Art Theme</vt:lpstr>
      <vt:lpstr>My Art Theme</vt:lpstr>
      <vt:lpstr>My Art Theme</vt:lpstr>
      <vt:lpstr>My Art Theme</vt:lpstr>
      <vt:lpstr>My Art Theme</vt:lpstr>
      <vt:lpstr>My Art Theme</vt:lpstr>
      <vt:lpstr>My Art Theme</vt:lpstr>
      <vt:lpstr>My Art Theme</vt:lpstr>
      <vt:lpstr>My Art Process</vt:lpstr>
      <vt:lpstr>My Art Process</vt:lpstr>
      <vt:lpstr>My Art Process</vt:lpstr>
      <vt:lpstr>My Art Process</vt:lpstr>
      <vt:lpstr>My Art Process</vt:lpstr>
      <vt:lpstr>My Art Philosophy</vt:lpstr>
      <vt:lpstr>My Art Philosophy</vt:lpstr>
      <vt:lpstr>My Art Philosophy</vt:lpstr>
      <vt:lpstr>My Art Philosophy</vt:lpstr>
      <vt:lpstr>My Art Philosophy</vt:lpstr>
      <vt:lpstr>Slide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Nancy Rourke  Expressionist Paintings</dc:title>
  <dc:creator>Nancy Rourke</dc:creator>
  <cp:lastModifiedBy>Nancy Rourke</cp:lastModifiedBy>
  <cp:revision>148</cp:revision>
  <dcterms:created xsi:type="dcterms:W3CDTF">2010-09-13T19:51:54Z</dcterms:created>
  <dcterms:modified xsi:type="dcterms:W3CDTF">2011-09-11T22:00:13Z</dcterms:modified>
</cp:coreProperties>
</file>