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6"/>
  </p:notesMasterIdLst>
  <p:sldIdLst>
    <p:sldId id="312" r:id="rId9"/>
    <p:sldId id="257" r:id="rId10"/>
    <p:sldId id="325" r:id="rId11"/>
    <p:sldId id="326" r:id="rId12"/>
    <p:sldId id="336" r:id="rId13"/>
    <p:sldId id="337" r:id="rId14"/>
    <p:sldId id="339" r:id="rId15"/>
    <p:sldId id="263" r:id="rId16"/>
    <p:sldId id="362" r:id="rId17"/>
    <p:sldId id="264" r:id="rId18"/>
    <p:sldId id="321" r:id="rId19"/>
    <p:sldId id="348" r:id="rId20"/>
    <p:sldId id="365" r:id="rId21"/>
    <p:sldId id="363" r:id="rId22"/>
    <p:sldId id="349" r:id="rId23"/>
    <p:sldId id="346" r:id="rId24"/>
    <p:sldId id="364" r:id="rId25"/>
    <p:sldId id="351" r:id="rId26"/>
    <p:sldId id="353" r:id="rId27"/>
    <p:sldId id="354" r:id="rId28"/>
    <p:sldId id="357" r:id="rId29"/>
    <p:sldId id="272" r:id="rId30"/>
    <p:sldId id="273" r:id="rId31"/>
    <p:sldId id="274" r:id="rId32"/>
    <p:sldId id="340" r:id="rId33"/>
    <p:sldId id="341" r:id="rId34"/>
    <p:sldId id="359" r:id="rId35"/>
    <p:sldId id="342" r:id="rId36"/>
    <p:sldId id="358" r:id="rId37"/>
    <p:sldId id="270" r:id="rId38"/>
    <p:sldId id="309" r:id="rId39"/>
    <p:sldId id="310" r:id="rId40"/>
    <p:sldId id="313" r:id="rId41"/>
    <p:sldId id="345" r:id="rId42"/>
    <p:sldId id="360" r:id="rId43"/>
    <p:sldId id="315" r:id="rId44"/>
    <p:sldId id="30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881B6C28-CF42-4314-9EA0-0EF00AC76F95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C45A9C17-8F0B-42CD-AC4B-A5B9F18D621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1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129FF-C713-4F67-8699-16A3AAF9A1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71AFA4-2C3E-48C5-9A86-6D747518DAB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1FD90-0BC8-42DF-8C89-DC2485974C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45A9C17-8F0B-42CD-AC4B-A5B9F18D6211}" type="slidenum">
              <a:rPr lang="en-US" smtClean="0"/>
              <a:pPr lvl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FE5390-D461-41EC-94FE-0F2C90AC063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BB71FF-5E60-4EFB-8197-8102F85D02E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0BC450-1C99-4455-9E38-0CB728764DB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9353E9-E8EA-44FD-A917-F2CFD871644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72153D-FAFE-4726-B5CD-9F785C5028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C2381-B555-4B22-81BC-5DAC8EE2F59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2247E-E19E-44FE-8AB4-895B0A2697E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5323C-8B6A-45AF-BBDF-82154AA84166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F4CCF-4239-452B-A9C0-CE25BC57C44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1E8348-96CA-40A4-B660-10C62C93887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B934C-C128-4FB0-B4FE-5BF8467E4ED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A5D88-CD1D-4827-8F9F-F87E19C97DFD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CEE741-6193-405E-AE22-20C00851D91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CC63F7-2761-43E9-ABE5-3F497A76CC8D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E68350-55EA-4DE7-97EF-D655A805470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DAF1CB-3469-46DB-8A93-FAE8781B5BE2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E35C09-6EBD-4ABF-BC9C-49D44EAAC21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C4818E-276B-4A2B-98F8-EA161883B37F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02B057-6686-4E93-9B68-8CAE72DB78C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C827C-81CE-4BC3-9208-3881D057ECD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A4D33-8F28-4FC1-A8E0-E36AA13C0A8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282C7-F7FC-46EF-A5C6-1F27AEC51115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18C36-699C-4444-99C6-0909C6B2621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267CE-C29A-4C0B-BC6C-5CCDE4261A2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A98609-2F19-4334-8E99-DC9CC6CDC63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140D-F18A-4790-B223-A4EFAA8031E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B9C15-9DED-469F-867D-D5652CFF218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D80E6A-8B09-4970-AC92-4EC6A643118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CFD538-95ED-4D39-AC05-40B99BCD302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11C4BD-6CA2-4121-A1B9-90A5CABAE157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DF2B1-066B-4031-8F58-58349BD2935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BE631A-9B0A-43AF-833D-7E85BD463B02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0445E4-C894-4E3E-A8FE-82C296B9746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F9F68-5DA4-465B-A0BE-F656A0957F78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2D4B8F-9690-4221-BD68-3C8C4DACBD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3D231-A00A-4C7F-B618-F407F0353C2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0CFE-B821-4288-9DD1-D1F7186B946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800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035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73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499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16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204F0-2ACE-41A9-9A8B-57F3A6E17494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F295D0-663E-4625-B191-86286CEFA8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911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648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59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068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19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002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082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7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500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78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4DD2-FB02-4684-B3C4-954B18A21376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2EA40-5140-441B-8764-A47BB9E694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806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736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352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68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727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57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400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B9013-21A3-43C0-B546-605E6B09746C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B71B4-9E9A-4AFD-88C7-E6D5BC02C6A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1223D8-F209-4D71-BBDC-595C6721D9C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78F00-71D0-4F00-A4AB-19DD76712B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D17FC2-4021-41D1-9FD4-3FDBD324786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4B87F2-2D89-4F5C-9A55-AC453D8E4F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C939AE2A-2666-4D06-9E9B-AE8EE6A79E0F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7D1D83A7-00B5-4895-AEBC-D851F4BEC1AC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Verdana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Verdana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E0FCB627-E86D-456F-B821-8808F742EC73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4EF0B37D-62E5-4B07-9BD2-C05D7C460D50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75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903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7315200" cy="990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Model Secondary School for the Deaf </a:t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 5, 2015</a:t>
            </a:r>
          </a:p>
        </p:txBody>
      </p:sp>
      <p:pic>
        <p:nvPicPr>
          <p:cNvPr id="7" name="Picture 6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4198327"/>
          </a:xfrm>
          <a:prstGeom prst="rect">
            <a:avLst/>
          </a:prstGeom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990600" y="4572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en-US" sz="24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was inspired by Paddy Ladd’s book,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 started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doing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0" i="0" u="none" strike="noStrike" kern="1200" cap="none" spc="0" baseline="0" dirty="0" err="1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400" b="0" i="0" u="none" strike="noStrike" kern="1200" cap="none" spc="0" baseline="0" dirty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paintings in 2010.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Picture 2" descr="http://images.amazon.com/images/P/18535954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-22750"/>
            <a:ext cx="2971800" cy="421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nancyrourke.com/paintings/deaf/paddylad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11041" y="685800"/>
            <a:ext cx="2608755" cy="341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http://lingadv.files.wordpress.com/2012/09/paddyladd.jpg?w=6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2403" y="685800"/>
            <a:ext cx="3047996" cy="33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2400" y="3048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762000" y="4572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I learned</a:t>
            </a:r>
            <a:r>
              <a:rPr lang="en-US" sz="28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that Deaf Art is,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0" u="none" strike="noStrike" kern="1200" cap="none" spc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af </a:t>
            </a:r>
            <a:r>
              <a:rPr lang="en-US" sz="2400" i="0" u="none" strike="noStrike" kern="1200" cap="none" spc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iew / </a:t>
            </a:r>
            <a:r>
              <a:rPr lang="en-US" sz="2400" i="0" u="none" strike="noStrike" kern="1200" cap="none" spc="0" dirty="0" smtClean="0">
                <a:solidFill>
                  <a:srgbClr val="00B0F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mage </a:t>
            </a:r>
            <a:r>
              <a:rPr lang="en-US" sz="240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rt.            </a:t>
            </a:r>
            <a:r>
              <a:rPr lang="en-US" sz="2400" i="0" u="none" strike="noStrike" kern="1200" cap="none" spc="0" dirty="0" err="1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2400" i="0" u="none" strike="noStrike" kern="1200" cap="none" spc="0" dirty="0" err="1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en-US" sz="2400" i="0" u="none" strike="noStrike" kern="1200" cap="none" spc="0" dirty="0" err="1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2400" i="0" u="none" strike="noStrike" kern="1200" cap="none" spc="0" dirty="0" err="1" smtClean="0">
                <a:solidFill>
                  <a:srgbClr val="00B0F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400" i="0" u="none" strike="noStrike" kern="1200" cap="none" spc="0" dirty="0" err="1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endParaRPr lang="en-US" sz="480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33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was first established in </a:t>
            </a:r>
            <a:r>
              <a:rPr lang="en-US" sz="2800" b="1" kern="0" dirty="0" smtClean="0">
                <a:solidFill>
                  <a:srgbClr val="FFFFFF"/>
                </a:solidFill>
                <a:latin typeface="Calibri"/>
              </a:rPr>
              <a:t>1989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, with a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u="sng" kern="0" dirty="0" smtClean="0">
                <a:solidFill>
                  <a:srgbClr val="FFFFFF"/>
                </a:solidFill>
                <a:latin typeface="Calibri"/>
              </a:rPr>
              <a:t>manifesto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signed by nine Deaf artists.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2" cstate="print"/>
          <a:srcRect t="11458" r="53906" b="9375"/>
          <a:stretch>
            <a:fillRect/>
          </a:stretch>
        </p:blipFill>
        <p:spPr bwMode="auto">
          <a:xfrm>
            <a:off x="2819400" y="2038027"/>
            <a:ext cx="3505200" cy="45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3164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History of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1989 </a:t>
            </a:r>
            <a:r>
              <a:rPr lang="en-US" sz="28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 Mural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3164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History of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34375" r="50000" b="32292"/>
          <a:stretch>
            <a:fillRect/>
          </a:stretch>
        </p:blipFill>
        <p:spPr bwMode="auto">
          <a:xfrm>
            <a:off x="1181100" y="1346200"/>
            <a:ext cx="68961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609600"/>
            <a:ext cx="78486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00"/>
                </a:solidFill>
              </a:rPr>
              <a:t>De’VIA</a:t>
            </a:r>
            <a:r>
              <a:rPr lang="en-US" sz="2800" kern="0" dirty="0" smtClean="0">
                <a:solidFill>
                  <a:srgbClr val="FFFFFF"/>
                </a:solidFill>
              </a:rPr>
              <a:t> </a:t>
            </a:r>
            <a:r>
              <a:rPr lang="en-US" sz="2800" kern="0" dirty="0" smtClean="0">
                <a:solidFill>
                  <a:srgbClr val="FFFF00"/>
                </a:solidFill>
              </a:rPr>
              <a:t>1989</a:t>
            </a:r>
            <a:r>
              <a:rPr lang="en-US" sz="2800" kern="0" dirty="0" smtClean="0">
                <a:solidFill>
                  <a:srgbClr val="FFFFFF"/>
                </a:solidFill>
              </a:rPr>
              <a:t>-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1. is based on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experiences</a:t>
            </a:r>
            <a:r>
              <a:rPr lang="en-US" sz="2800" kern="0" dirty="0" smtClean="0">
                <a:solidFill>
                  <a:srgbClr val="FFFFFF"/>
                </a:solidFill>
              </a:rPr>
              <a:t>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2. includes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metaphors</a:t>
            </a:r>
            <a:r>
              <a:rPr lang="en-US" sz="2800" kern="0" dirty="0" smtClean="0">
                <a:solidFill>
                  <a:srgbClr val="FFFFFF"/>
                </a:solidFill>
              </a:rPr>
              <a:t> and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perspectives</a:t>
            </a:r>
            <a:r>
              <a:rPr lang="en-US" sz="2800" kern="0" dirty="0" smtClean="0">
                <a:solidFill>
                  <a:srgbClr val="FFFFFF"/>
                </a:solidFill>
              </a:rPr>
              <a:t>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3. discusses elements, imagery, and MOTIFS.</a:t>
            </a:r>
            <a:br>
              <a:rPr lang="en-US" sz="2800" kern="0" dirty="0" smtClean="0">
                <a:solidFill>
                  <a:srgbClr val="FFFFFF"/>
                </a:solidFill>
              </a:rPr>
            </a:b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4. shows three themes.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600200" y="9906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ontent Placeholder 5"/>
          <p:cNvSpPr txBox="1"/>
          <p:nvPr/>
        </p:nvSpPr>
        <p:spPr>
          <a:xfrm>
            <a:off x="609600" y="2286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u="sng" kern="0" dirty="0" smtClean="0">
                <a:solidFill>
                  <a:srgbClr val="FFFF00"/>
                </a:solidFill>
                <a:latin typeface="Calibri"/>
              </a:rPr>
              <a:t>Three Themes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1. Affirmative-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ASL, Deaf Pride, Deaf Culture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2. Resistance-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Audism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, Truth to be Told.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3. Liberation-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both Affirmative and Resistance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00"/>
                </a:solidFill>
                <a:latin typeface="Calibri"/>
              </a:rPr>
            </a:b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Motifs-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Hands, Eyes, Mouth, etc.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3600" kern="0" dirty="0" smtClean="0">
                <a:solidFill>
                  <a:srgbClr val="FFFF00"/>
                </a:solidFill>
                <a:latin typeface="Calibri"/>
              </a:rPr>
              <a:t> Artists: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Betty G Miller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Chuck Baird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Harry Williams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Ann Silver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3730" name="Picture 2" descr="http://www.start-american-sign-language.com/image-files/ameslanprohibi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05200"/>
            <a:ext cx="2661395" cy="1447800"/>
          </a:xfrm>
          <a:prstGeom prst="rect">
            <a:avLst/>
          </a:prstGeom>
          <a:noFill/>
        </p:spPr>
      </p:pic>
      <p:sp>
        <p:nvSpPr>
          <p:cNvPr id="73732" name="AutoShape 4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AutoShape 6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6" name="AutoShape 8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8" name="AutoShape 10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11458" r="57031" b="50000"/>
          <a:stretch>
            <a:fillRect/>
          </a:stretch>
        </p:blipFill>
        <p:spPr bwMode="auto">
          <a:xfrm>
            <a:off x="3733800" y="5063836"/>
            <a:ext cx="2667000" cy="17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http://41.media.tumblr.com/tumblr_lwubd7IOt41r763oso1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3505200"/>
            <a:ext cx="2219325" cy="1538527"/>
          </a:xfrm>
          <a:prstGeom prst="rect">
            <a:avLst/>
          </a:prstGeom>
          <a:noFill/>
        </p:spPr>
      </p:pic>
      <p:pic>
        <p:nvPicPr>
          <p:cNvPr id="73742" name="Picture 14" descr="http://www.rit.edu/~w-dada/paddhd/publicDA/main/articles/ImagesElements/SilverWrongWay_SM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154802"/>
            <a:ext cx="2111401" cy="17031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2010-present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ARTivism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(Activist + Artist)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Visual art to educate the world about our Deaf Culture.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To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explose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more on Deaf history, ASL and Deaf life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ASL literature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Social Media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</a:rPr>
              <a:t>Themes-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Affirmative, Resistance and Liberation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2013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Mural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ARTivism</a:t>
            </a:r>
            <a:endParaRPr lang="en-US" sz="40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37500" r="41406" b="36458"/>
          <a:stretch>
            <a:fillRect/>
          </a:stretch>
        </p:blipFill>
        <p:spPr bwMode="auto">
          <a:xfrm>
            <a:off x="533400" y="1874744"/>
            <a:ext cx="8165592" cy="300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Artists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David Call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Ellen Mansfield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Hinda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Kasher</a:t>
            </a: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Nancy Rourke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and many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more.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8610" name="AutoShape 2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 l="14063" t="34375" r="59375" b="12500"/>
          <a:stretch>
            <a:fillRect/>
          </a:stretch>
        </p:blipFill>
        <p:spPr bwMode="auto">
          <a:xfrm>
            <a:off x="4114800" y="12192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3281" t="37500" r="58594" b="15625"/>
          <a:stretch>
            <a:fillRect/>
          </a:stretch>
        </p:blipFill>
        <p:spPr bwMode="auto">
          <a:xfrm>
            <a:off x="6248400" y="1219200"/>
            <a:ext cx="2057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AutoShape 8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utoShape 10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5" cstate="print"/>
          <a:srcRect l="14844" t="15625" r="67188" b="51042"/>
          <a:stretch>
            <a:fillRect/>
          </a:stretch>
        </p:blipFill>
        <p:spPr bwMode="auto">
          <a:xfrm>
            <a:off x="2895600" y="4038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lconquer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031004"/>
            <a:ext cx="3256143" cy="24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724400" y="1371600"/>
            <a:ext cx="5105400" cy="3962400"/>
          </a:xfr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Nancy Rourke: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Deaf Artist Series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book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ookcoverfinal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1" y="0"/>
            <a:ext cx="5257801" cy="680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My studio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2015-02-28 13.22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7696200" cy="57483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book</a:t>
            </a:r>
            <a:r>
              <a:rPr lang="en-US" dirty="0" smtClean="0">
                <a:solidFill>
                  <a:schemeClr val="tx1"/>
                </a:solidFill>
              </a:rPr>
              <a:t> contains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417637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214 pages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12 chapters 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536 images of my paintings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22637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This book is not </a:t>
            </a:r>
            <a:br>
              <a:rPr lang="en-US" sz="1800" dirty="0" smtClean="0"/>
            </a:br>
            <a:r>
              <a:rPr lang="en-US" sz="1800" dirty="0" smtClean="0"/>
              <a:t>primarily a biography.</a:t>
            </a:r>
          </a:p>
          <a:p>
            <a:endParaRPr lang="en-US" sz="1800" dirty="0" smtClean="0"/>
          </a:p>
          <a:p>
            <a:r>
              <a:rPr lang="en-US" sz="1800" dirty="0" smtClean="0"/>
              <a:t>It focuses on my </a:t>
            </a:r>
            <a:br>
              <a:rPr lang="en-US" sz="1800" dirty="0" smtClean="0"/>
            </a:br>
            <a:r>
              <a:rPr lang="en-US" sz="1800" dirty="0" smtClean="0"/>
              <a:t>art career to the </a:t>
            </a:r>
            <a:br>
              <a:rPr lang="en-US" sz="1800" dirty="0" smtClean="0"/>
            </a:br>
            <a:r>
              <a:rPr lang="en-US" sz="1800" dirty="0" smtClean="0"/>
              <a:t>present, mainly on my</a:t>
            </a:r>
            <a:br>
              <a:rPr lang="en-US" sz="1800" dirty="0" smtClean="0"/>
            </a:br>
            <a:r>
              <a:rPr lang="en-US" sz="1800" dirty="0" smtClean="0"/>
              <a:t>personal renaissance </a:t>
            </a:r>
            <a:br>
              <a:rPr lang="en-US" sz="1800" dirty="0" smtClean="0"/>
            </a:br>
            <a:r>
              <a:rPr lang="en-US" sz="1800" dirty="0" smtClean="0"/>
              <a:t>as a Deaf artist.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17708" r="16406" b="4167"/>
          <a:stretch>
            <a:fillRect/>
          </a:stretch>
        </p:blipFill>
        <p:spPr bwMode="auto">
          <a:xfrm>
            <a:off x="4849368" y="1295400"/>
            <a:ext cx="430174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296" t="14830" r="17942" b="10417"/>
          <a:stretch>
            <a:fillRect/>
          </a:stretch>
        </p:blipFill>
        <p:spPr bwMode="auto">
          <a:xfrm>
            <a:off x="4038600" y="4082"/>
            <a:ext cx="5105400" cy="685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038600" cy="58975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/>
              <a:t>     </a:t>
            </a:r>
            <a:r>
              <a:rPr lang="en-US" sz="2600" dirty="0" smtClean="0">
                <a:solidFill>
                  <a:srgbClr val="FFFF00"/>
                </a:solidFill>
              </a:rPr>
              <a:t>Primary Colors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Each color has its own meanings.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Red</a:t>
            </a:r>
            <a:r>
              <a:rPr lang="en-US" sz="1800" dirty="0" smtClean="0"/>
              <a:t>- refers to power or</a:t>
            </a:r>
            <a:br>
              <a:rPr lang="en-US" sz="1800" dirty="0" smtClean="0"/>
            </a:br>
            <a:r>
              <a:rPr lang="en-US" sz="1800" dirty="0" smtClean="0"/>
              <a:t>taking a stand for justice.</a:t>
            </a:r>
          </a:p>
          <a:p>
            <a:r>
              <a:rPr lang="en-US" sz="1800" b="1" dirty="0" smtClean="0">
                <a:solidFill>
                  <a:schemeClr val="accent3"/>
                </a:solidFill>
              </a:rPr>
              <a:t>Blue</a:t>
            </a:r>
            <a:r>
              <a:rPr lang="en-US" sz="1800" dirty="0" smtClean="0"/>
              <a:t>- refers to </a:t>
            </a:r>
            <a:r>
              <a:rPr lang="en-US" sz="1800" dirty="0" err="1" smtClean="0"/>
              <a:t>audism</a:t>
            </a:r>
            <a:r>
              <a:rPr lang="en-US" sz="1800" dirty="0" smtClean="0"/>
              <a:t>, </a:t>
            </a:r>
            <a:r>
              <a:rPr lang="en-US" sz="1800" dirty="0" err="1" smtClean="0"/>
              <a:t>oralism</a:t>
            </a:r>
            <a:r>
              <a:rPr lang="en-US" sz="1800" dirty="0" smtClean="0"/>
              <a:t>, and the mask of benevolence.</a:t>
            </a:r>
          </a:p>
          <a:p>
            <a:r>
              <a:rPr lang="en-US" sz="1800" b="1" dirty="0" smtClean="0">
                <a:solidFill>
                  <a:srgbClr val="5DD5FF"/>
                </a:solidFill>
              </a:rPr>
              <a:t>Turquoise blue</a:t>
            </a:r>
            <a:r>
              <a:rPr lang="en-US" sz="1800" dirty="0" smtClean="0"/>
              <a:t>- refers to</a:t>
            </a:r>
            <a:br>
              <a:rPr lang="en-US" sz="1800" dirty="0" smtClean="0"/>
            </a:br>
            <a:r>
              <a:rPr lang="en-US" sz="1800" dirty="0" err="1" smtClean="0"/>
              <a:t>Deafhood</a:t>
            </a:r>
            <a:r>
              <a:rPr lang="en-US" sz="1800" dirty="0" smtClean="0"/>
              <a:t> journey.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Yellow</a:t>
            </a:r>
            <a:r>
              <a:rPr lang="en-US" sz="1800" dirty="0" smtClean="0"/>
              <a:t>-refers to light so Deaf people can see, and HOPE.</a:t>
            </a:r>
          </a:p>
          <a:p>
            <a:r>
              <a:rPr lang="en-US" sz="1800" b="1" dirty="0" smtClean="0">
                <a:solidFill>
                  <a:schemeClr val="tx1">
                    <a:lumMod val="75000"/>
                  </a:schemeClr>
                </a:solidFill>
              </a:rPr>
              <a:t>Mono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chro</a:t>
            </a:r>
            <a:r>
              <a:rPr lang="en-US" sz="1800" b="1" dirty="0" smtClean="0"/>
              <a:t>me</a:t>
            </a:r>
            <a:r>
              <a:rPr lang="en-US" sz="1800" dirty="0" smtClean="0"/>
              <a:t> can be both</a:t>
            </a:r>
            <a:br>
              <a:rPr lang="en-US" sz="1800" dirty="0" smtClean="0"/>
            </a:br>
            <a:r>
              <a:rPr lang="en-US" sz="1800" dirty="0" smtClean="0"/>
              <a:t>resistance and it gives a</a:t>
            </a:r>
            <a:br>
              <a:rPr lang="en-US" sz="1800" dirty="0" smtClean="0"/>
            </a:br>
            <a:r>
              <a:rPr lang="en-US" sz="1800" dirty="0" smtClean="0"/>
              <a:t>reinforcement to provide</a:t>
            </a:r>
            <a:br>
              <a:rPr lang="en-US" sz="1800" dirty="0" smtClean="0"/>
            </a:br>
            <a:r>
              <a:rPr lang="en-US" sz="1800" dirty="0" smtClean="0"/>
              <a:t>contrast between the primary</a:t>
            </a:r>
            <a:br>
              <a:rPr lang="en-US" sz="1800" dirty="0" smtClean="0"/>
            </a:br>
            <a:r>
              <a:rPr lang="en-US" sz="1800" dirty="0" smtClean="0"/>
              <a:t>colors.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762000" y="1447804"/>
            <a:ext cx="8762996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smtClean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Fauvism </a:t>
            </a:r>
            <a:r>
              <a:rPr lang="en-US" sz="32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Movement- </a:t>
            </a:r>
            <a:br>
              <a:rPr lang="en-US" sz="32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Henri Matisse, Andre Derain and Maurice de Vlaminck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E95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3" descr="henrimatiss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2438400"/>
            <a:ext cx="2286000" cy="303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andrederain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05200" y="2438400"/>
            <a:ext cx="2349733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mauricevlaminck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53114" y="2438400"/>
            <a:ext cx="2349495" cy="304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3" y="1143000"/>
            <a:ext cx="8762996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2. Harlem Renaissance Movement- </a:t>
            </a:r>
            <a:b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Jacob Lawrence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E95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2" descr="http://www.cs.washington.edu/public_files/lawrence-builders-t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3" y="2133596"/>
            <a:ext cx="4600757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www.biography.com/imported/images/Biography/Images/Profiles/L/Jacob-Lawrence-9375562-1-4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2133596"/>
            <a:ext cx="3047996" cy="304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3" y="1143000"/>
            <a:ext cx="9601200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3. Neo-Expressionist Movement- </a:t>
            </a:r>
            <a: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000" b="0" i="0" u="none" strike="noStrike" kern="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Jean 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Michel </a:t>
            </a:r>
            <a:r>
              <a:rPr lang="en-US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Basquiat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           Matt </a:t>
            </a:r>
            <a:r>
              <a:rPr lang="en-US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Sesow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2344" t="21875" r="60938" b="41667"/>
          <a:stretch>
            <a:fillRect/>
          </a:stretch>
        </p:blipFill>
        <p:spPr>
          <a:xfrm>
            <a:off x="838203" y="1981200"/>
            <a:ext cx="4114800" cy="306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l="26563" t="43750" r="50000" b="9375"/>
          <a:stretch>
            <a:fillRect/>
          </a:stretch>
        </p:blipFill>
        <p:spPr>
          <a:xfrm>
            <a:off x="7061197" y="1981200"/>
            <a:ext cx="2082802" cy="312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www.mutantspace.com/wp-content/uploads/2013/09/Matt-Sesow-Paintings-Birddog.jpg"/>
          <p:cNvPicPr>
            <a:picLocks noChangeAspect="1"/>
          </p:cNvPicPr>
          <p:nvPr/>
        </p:nvPicPr>
        <p:blipFill>
          <a:blip r:embed="rId5" cstate="print"/>
          <a:srcRect l="5556" t="4219" r="5556" b="5063"/>
          <a:stretch>
            <a:fillRect/>
          </a:stretch>
        </p:blipFill>
        <p:spPr>
          <a:xfrm>
            <a:off x="4953003" y="1981200"/>
            <a:ext cx="2324990" cy="3124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800600" y="1828800"/>
            <a:ext cx="22860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990597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0" u="none" strike="noStrike" kern="1200" cap="none" spc="0" baseline="0" dirty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Painter’s blue tape- </a:t>
            </a:r>
            <a:r>
              <a:rPr lang="en-US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crossed-out.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My Paintings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www.nancyrourke.com/paintings/deaf/deafpeoplecanMED.jpg"/>
          <p:cNvPicPr>
            <a:picLocks noChangeAspect="1"/>
          </p:cNvPicPr>
          <p:nvPr/>
        </p:nvPicPr>
        <p:blipFill>
          <a:blip r:embed="rId3" cstate="print"/>
          <a:srcRect l="3324" t="61314" b="2976"/>
          <a:stretch>
            <a:fillRect/>
          </a:stretch>
        </p:blipFill>
        <p:spPr>
          <a:xfrm>
            <a:off x="5257800" y="8382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58" name="Picture 2" descr="http://www.nancyrourke.com/paintings/deaf/deafpeoplecan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7000"/>
            <a:ext cx="4176888" cy="4191000"/>
          </a:xfrm>
          <a:prstGeom prst="rect">
            <a:avLst/>
          </a:prstGeom>
          <a:noFill/>
        </p:spPr>
      </p:pic>
      <p:pic>
        <p:nvPicPr>
          <p:cNvPr id="16" name="Picture 2" descr="http://www.nancyrourke.com/paintings/deaf/deafpeoplecan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4176888" cy="41910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5638800"/>
            <a:ext cx="25146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19400" y="5638800"/>
            <a:ext cx="1524000" cy="106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56388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EXCEPT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56388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HEAR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28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 </a:t>
            </a:r>
            <a:r>
              <a:rPr lang="en-US" dirty="0" smtClean="0">
                <a:solidFill>
                  <a:srgbClr val="FFFF00"/>
                </a:solidFill>
              </a:rPr>
              <a:t>BEFORE</a:t>
            </a:r>
            <a:r>
              <a:rPr lang="en-US" dirty="0" smtClean="0">
                <a:solidFill>
                  <a:schemeClr val="bg1"/>
                </a:solidFill>
              </a:rPr>
              <a:t> Blue Tape                                                         </a:t>
            </a:r>
            <a:r>
              <a:rPr lang="en-US" dirty="0" smtClean="0">
                <a:solidFill>
                  <a:srgbClr val="FFFF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Blue Tape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762000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1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Hand</a:t>
            </a:r>
            <a: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people, Deaf pride, Deaf culture, </a:t>
            </a:r>
            <a:b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 language.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Eye-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 can see.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My Paintings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2770" name="Picture 2" descr="http://www.nancyrourke.com/paintings/deaf/pushelephantoutMED.jpg"/>
          <p:cNvPicPr>
            <a:picLocks noChangeAspect="1" noChangeArrowheads="1"/>
          </p:cNvPicPr>
          <p:nvPr/>
        </p:nvPicPr>
        <p:blipFill>
          <a:blip r:embed="rId3" cstate="print"/>
          <a:srcRect l="12261" t="32777" r="60153" b="44158"/>
          <a:stretch>
            <a:fillRect/>
          </a:stretch>
        </p:blipFill>
        <p:spPr bwMode="auto">
          <a:xfrm>
            <a:off x="7010400" y="533400"/>
            <a:ext cx="1371600" cy="1447800"/>
          </a:xfrm>
          <a:prstGeom prst="rect">
            <a:avLst/>
          </a:prstGeom>
          <a:noFill/>
        </p:spPr>
      </p:pic>
      <p:pic>
        <p:nvPicPr>
          <p:cNvPr id="98306" name="Picture 2" descr="http://www.nancyrourke.com/paintings/deaf/deafart3.jpg"/>
          <p:cNvPicPr>
            <a:picLocks noChangeAspect="1" noChangeArrowheads="1"/>
          </p:cNvPicPr>
          <p:nvPr/>
        </p:nvPicPr>
        <p:blipFill>
          <a:blip r:embed="rId4" cstate="print"/>
          <a:srcRect t="8840" r="67107" b="80770"/>
          <a:stretch>
            <a:fillRect/>
          </a:stretch>
        </p:blipFill>
        <p:spPr bwMode="auto">
          <a:xfrm>
            <a:off x="4191000" y="2057400"/>
            <a:ext cx="4267200" cy="1074738"/>
          </a:xfrm>
          <a:prstGeom prst="rect">
            <a:avLst/>
          </a:prstGeom>
          <a:noFill/>
        </p:spPr>
      </p:pic>
      <p:pic>
        <p:nvPicPr>
          <p:cNvPr id="98308" name="Picture 4" descr="http://www.nancyrourke.com/paintings/deaf/handeye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607469"/>
            <a:ext cx="3048000" cy="3869531"/>
          </a:xfrm>
          <a:prstGeom prst="rect">
            <a:avLst/>
          </a:prstGeom>
          <a:noFill/>
        </p:spPr>
      </p:pic>
      <p:pic>
        <p:nvPicPr>
          <p:cNvPr id="8" name="Picture 7" descr="embracetree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3214359"/>
            <a:ext cx="4267200" cy="32378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838200" y="152400"/>
            <a:ext cx="7543800" cy="53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100 Motifs are used in </a:t>
            </a:r>
            <a:r>
              <a:rPr lang="en-US" sz="24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art</a:t>
            </a:r>
            <a:endParaRPr lang="en-US" sz="2400" b="0" i="0" u="none" strike="noStrike" kern="1200" cap="none" spc="0" baseline="0" dirty="0">
              <a:solidFill>
                <a:srgbClr val="FFFF0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609600"/>
            <a:ext cx="2590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chain,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light bulb,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feather,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mirror,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handstand,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lock,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flower,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profit,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butterfly,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jigsaw puzzle,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candle,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AGB,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ladder,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blue tape,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eyes,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hook,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tree, affirmative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mask,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baby,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nails or screws,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 holding,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puppet,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solitary fist,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octopus,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door,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checkerboard,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round table, affirmative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609600"/>
            <a:ext cx="289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Strings,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Sledgehammer,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Violin,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Elephant,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Birdhouse,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Handshape</a:t>
            </a:r>
            <a:r>
              <a:rPr lang="en-US" sz="14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Bandaid</a:t>
            </a:r>
            <a:r>
              <a:rPr lang="en-US" sz="14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83359"/>
            <a:ext cx="28956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Drill,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Harlequin/jester,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Cloven Hooves,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Stars,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Handshape</a:t>
            </a:r>
            <a:r>
              <a:rPr lang="en-US" sz="8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Bandaid</a:t>
            </a:r>
            <a:r>
              <a:rPr lang="en-US" sz="8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Ruler,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700" dirty="0" err="1" smtClean="0">
                <a:solidFill>
                  <a:schemeClr val="bg1"/>
                </a:solidFill>
              </a:rPr>
              <a:t>Bandaid</a:t>
            </a:r>
            <a:r>
              <a:rPr lang="en-US" sz="7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OVER 100 MOTIFS….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0" y="76200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RED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4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YELLOW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US" sz="2400" b="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BLUE</a:t>
            </a:r>
            <a:endParaRPr lang="en-US" sz="2400" b="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Red/Blue Eyebrows</a:t>
            </a:r>
            <a:endParaRPr lang="en-US" sz="24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Trademark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8792" name="Picture 8" descr="http://www.nancyrourke.com/paintings/deaf/agathatiegelhanson5MED.jpg"/>
          <p:cNvPicPr>
            <a:picLocks noChangeAspect="1" noChangeArrowheads="1"/>
          </p:cNvPicPr>
          <p:nvPr/>
        </p:nvPicPr>
        <p:blipFill>
          <a:blip r:embed="rId3" cstate="print"/>
          <a:srcRect l="25147" t="32049" r="33988" b="54391"/>
          <a:stretch>
            <a:fillRect/>
          </a:stretch>
        </p:blipFill>
        <p:spPr bwMode="auto">
          <a:xfrm>
            <a:off x="1219199" y="1600200"/>
            <a:ext cx="3422073" cy="1447800"/>
          </a:xfrm>
          <a:prstGeom prst="rect">
            <a:avLst/>
          </a:prstGeom>
          <a:noFill/>
        </p:spPr>
      </p:pic>
      <p:pic>
        <p:nvPicPr>
          <p:cNvPr id="32772" name="Picture 4" descr="http://www.nancyrourke.com/paintings/deaf/theohopedestrellaMED.jpg"/>
          <p:cNvPicPr>
            <a:picLocks noChangeAspect="1" noChangeArrowheads="1"/>
          </p:cNvPicPr>
          <p:nvPr/>
        </p:nvPicPr>
        <p:blipFill>
          <a:blip r:embed="rId4" cstate="print"/>
          <a:srcRect l="33407" t="37391" r="27912" b="47304"/>
          <a:stretch>
            <a:fillRect/>
          </a:stretch>
        </p:blipFill>
        <p:spPr bwMode="auto">
          <a:xfrm>
            <a:off x="4953000" y="1600200"/>
            <a:ext cx="2895600" cy="1447800"/>
          </a:xfrm>
          <a:prstGeom prst="rect">
            <a:avLst/>
          </a:prstGeom>
          <a:noFill/>
        </p:spPr>
      </p:pic>
      <p:pic>
        <p:nvPicPr>
          <p:cNvPr id="107522" name="Picture 2" descr="http://www.nancyrourke.com/paintings/deaf/braamjordaan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3178452"/>
            <a:ext cx="2562225" cy="3450948"/>
          </a:xfrm>
          <a:prstGeom prst="rect">
            <a:avLst/>
          </a:prstGeom>
          <a:noFill/>
        </p:spPr>
      </p:pic>
      <p:pic>
        <p:nvPicPr>
          <p:cNvPr id="7" name="Picture 6" descr="haroldmowl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9656" y="3200400"/>
            <a:ext cx="2553944" cy="3429000"/>
          </a:xfrm>
          <a:prstGeom prst="rect">
            <a:avLst/>
          </a:prstGeom>
        </p:spPr>
      </p:pic>
      <p:pic>
        <p:nvPicPr>
          <p:cNvPr id="8" name="Picture 7" descr="yvonneM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3200400"/>
            <a:ext cx="2698522" cy="3449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14583" r="16406" b="6250"/>
          <a:stretch>
            <a:fillRect/>
          </a:stretch>
        </p:blipFill>
        <p:spPr bwMode="auto">
          <a:xfrm>
            <a:off x="0" y="914400"/>
            <a:ext cx="464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Portraits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8281" t="14583" r="16406" b="5208"/>
          <a:stretch>
            <a:fillRect/>
          </a:stretch>
        </p:blipFill>
        <p:spPr bwMode="auto">
          <a:xfrm>
            <a:off x="4648200" y="914400"/>
            <a:ext cx="449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8333" r="9375" b="11458"/>
          <a:stretch>
            <a:fillRect/>
          </a:stretch>
        </p:blipFill>
        <p:spPr bwMode="auto">
          <a:xfrm>
            <a:off x="609600" y="4572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/>
          <p:cNvSpPr txBox="1">
            <a:spLocks noGrp="1"/>
          </p:cNvSpPr>
          <p:nvPr>
            <p:ph idx="1"/>
          </p:nvPr>
        </p:nvSpPr>
        <p:spPr>
          <a:xfrm>
            <a:off x="457200" y="1570041"/>
            <a:ext cx="8686800" cy="4525959"/>
          </a:xfrm>
        </p:spPr>
        <p:txBody>
          <a:bodyPr/>
          <a:lstStyle/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8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Deaf experience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Express that in art.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</a:t>
            </a:r>
            <a:r>
              <a:rPr lang="en-US" sz="2800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used in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</a:t>
            </a:r>
            <a:r>
              <a:rPr lang="en-US" sz="2800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Three themes 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used in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artwork: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b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Affirmative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Deaf Pride, Deaf Culture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Truth to be Told.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700"/>
              </a:spcBef>
              <a:buNone/>
            </a:pP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Liberation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(both of the two themes)</a:t>
            </a:r>
          </a:p>
          <a:p>
            <a:pPr lvl="0">
              <a:spcBef>
                <a:spcPts val="900"/>
              </a:spcBef>
              <a:buNone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>
              <a:solidFill>
                <a:srgbClr val="40B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Things </a:t>
            </a:r>
            <a:r>
              <a:rPr lang="en-US" sz="4400" noProof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see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Art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Affirmative Art 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Pride, Deaf Culture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4" name="Picture 6" descr="http://www.nancyrourke.com/paintings/deaf/aslpride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90599"/>
            <a:ext cx="3276600" cy="41244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523869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Culture</a:t>
            </a:r>
            <a:r>
              <a:rPr lang="en-US" sz="16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</a:t>
            </a: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Pride</a:t>
            </a:r>
            <a:endParaRPr lang="en-US" sz="16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 descr="eyelightontheroad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987934"/>
            <a:ext cx="5115213" cy="41174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 Art 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Truth to be Told.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31489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Audism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1730" name="Picture 2" descr="http://www.nancyrourke.com/paintings/deaf/audis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08" y="1524000"/>
            <a:ext cx="2992892" cy="3810000"/>
          </a:xfrm>
          <a:prstGeom prst="rect">
            <a:avLst/>
          </a:prstGeom>
          <a:noFill/>
        </p:spPr>
      </p:pic>
      <p:pic>
        <p:nvPicPr>
          <p:cNvPr id="9" name="Picture 8" descr="isolation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6308" y="1219200"/>
            <a:ext cx="3400292" cy="2743200"/>
          </a:xfrm>
          <a:prstGeom prst="rect">
            <a:avLst/>
          </a:prstGeom>
        </p:spPr>
      </p:pic>
      <p:pic>
        <p:nvPicPr>
          <p:cNvPr id="10" name="Picture 9" descr="feelingneglec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8142" y="4114800"/>
            <a:ext cx="3205857" cy="259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2286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Mainstream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5638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Neglected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Liberation Art 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(affirmative &amp; resistance combined)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6740" name="Picture 4" descr="http://www.nancyrourke.com/paintings/deaf/aslthrives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6934200" cy="51865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witchedatbirth19.jpg"/>
          <p:cNvPicPr>
            <a:picLocks noChangeAspect="1"/>
          </p:cNvPicPr>
          <p:nvPr/>
        </p:nvPicPr>
        <p:blipFill>
          <a:blip r:embed="rId3" cstate="print"/>
          <a:srcRect l="9375" t="13984" r="46875" b="55251"/>
          <a:stretch>
            <a:fillRect/>
          </a:stretch>
        </p:blipFill>
        <p:spPr>
          <a:xfrm>
            <a:off x="2514600" y="4114800"/>
            <a:ext cx="4372995" cy="2362200"/>
          </a:xfrm>
          <a:prstGeom prst="rect">
            <a:avLst/>
          </a:prstGeom>
        </p:spPr>
      </p:pic>
      <p:pic>
        <p:nvPicPr>
          <p:cNvPr id="32" name="Picture 31" descr="switchedatbirth18.jpg"/>
          <p:cNvPicPr>
            <a:picLocks noChangeAspect="1"/>
          </p:cNvPicPr>
          <p:nvPr/>
        </p:nvPicPr>
        <p:blipFill>
          <a:blip r:embed="rId4" cstate="print"/>
          <a:srcRect r="36744"/>
          <a:stretch>
            <a:fillRect/>
          </a:stretch>
        </p:blipFill>
        <p:spPr>
          <a:xfrm>
            <a:off x="6858000" y="4038600"/>
            <a:ext cx="2098888" cy="2419675"/>
          </a:xfrm>
          <a:prstGeom prst="rect">
            <a:avLst/>
          </a:prstGeom>
        </p:spPr>
      </p:pic>
      <p:pic>
        <p:nvPicPr>
          <p:cNvPr id="16" name="Picture 15" descr="switchedatbirth6.jpg"/>
          <p:cNvPicPr>
            <a:picLocks noChangeAspect="1"/>
          </p:cNvPicPr>
          <p:nvPr/>
        </p:nvPicPr>
        <p:blipFill>
          <a:blip r:embed="rId5" cstate="print"/>
          <a:srcRect l="17514"/>
          <a:stretch>
            <a:fillRect/>
          </a:stretch>
        </p:blipFill>
        <p:spPr>
          <a:xfrm>
            <a:off x="3282570" y="1600199"/>
            <a:ext cx="3588687" cy="24818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Seven paintings shown on </a:t>
            </a:r>
            <a:b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ABC Family Channel ‘Switched at Birth’ 2013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Content Placeholder 10" descr="switchedatbirth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20833"/>
          <a:stretch>
            <a:fillRect/>
          </a:stretch>
        </p:blipFill>
        <p:spPr>
          <a:xfrm>
            <a:off x="386970" y="1600200"/>
            <a:ext cx="2895600" cy="2475035"/>
          </a:xfrm>
        </p:spPr>
      </p:pic>
      <p:pic>
        <p:nvPicPr>
          <p:cNvPr id="17" name="Picture 16" descr="switchedatbirth7.jpg"/>
          <p:cNvPicPr>
            <a:picLocks noChangeAspect="1"/>
          </p:cNvPicPr>
          <p:nvPr/>
        </p:nvPicPr>
        <p:blipFill>
          <a:blip r:embed="rId7" cstate="print"/>
          <a:srcRect l="42500" r="4167"/>
          <a:stretch>
            <a:fillRect/>
          </a:stretch>
        </p:blipFill>
        <p:spPr>
          <a:xfrm>
            <a:off x="6858000" y="1600200"/>
            <a:ext cx="1934861" cy="2438400"/>
          </a:xfrm>
          <a:prstGeom prst="rect">
            <a:avLst/>
          </a:prstGeom>
        </p:spPr>
      </p:pic>
      <p:pic>
        <p:nvPicPr>
          <p:cNvPr id="25" name="Picture 24" descr="switchedatbirth12.jpg"/>
          <p:cNvPicPr>
            <a:picLocks noChangeAspect="1"/>
          </p:cNvPicPr>
          <p:nvPr/>
        </p:nvPicPr>
        <p:blipFill>
          <a:blip r:embed="rId8" cstate="print"/>
          <a:srcRect r="12288"/>
          <a:stretch>
            <a:fillRect/>
          </a:stretch>
        </p:blipFill>
        <p:spPr>
          <a:xfrm>
            <a:off x="381000" y="4115186"/>
            <a:ext cx="2514600" cy="23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451609"/>
      </p:ext>
    </p:extLst>
  </p:cSld>
  <p:clrMapOvr>
    <a:masterClrMapping/>
  </p:clrMapOvr>
  <p:transition advTm="5226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https://scontent-b-dfw.xx.fbcdn.net/hphotos-prn2/1209179_713984085282817_973546632_n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33333" t="25556" r="26667" b="46666"/>
          <a:stretch>
            <a:fillRect/>
          </a:stretch>
        </p:blipFill>
        <p:spPr bwMode="auto">
          <a:xfrm>
            <a:off x="3429000" y="2286000"/>
            <a:ext cx="3657600" cy="1905000"/>
          </a:xfrm>
          <a:prstGeom prst="rect">
            <a:avLst/>
          </a:prstGeom>
          <a:noFill/>
        </p:spPr>
      </p:pic>
      <p:sp>
        <p:nvSpPr>
          <p:cNvPr id="2" name="Content Placeholder 5"/>
          <p:cNvSpPr txBox="1"/>
          <p:nvPr/>
        </p:nvSpPr>
        <p:spPr>
          <a:xfrm>
            <a:off x="914400" y="3810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Four </a:t>
            </a:r>
            <a:r>
              <a:rPr lang="en-US" sz="24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artists and I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were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invited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s</a:t>
            </a:r>
            <a:r>
              <a:rPr lang="en-US" sz="2400" baseline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howcase our</a:t>
            </a: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paintings at the International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Art Exhibition in Saint Petersburg, Russia.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8370" name="Picture 2" descr="https://scontent-a-dfw.xx.fbcdn.net/hphotos-prn1/557104_10201775423289303_2943913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191000"/>
            <a:ext cx="3574618" cy="2667000"/>
          </a:xfrm>
          <a:prstGeom prst="rect">
            <a:avLst/>
          </a:prstGeom>
          <a:noFill/>
        </p:spPr>
      </p:pic>
      <p:pic>
        <p:nvPicPr>
          <p:cNvPr id="54274" name="Picture 2" descr="https://scontent-b-dfw.xx.fbcdn.net/hphotos-frc3/1175149_10201850249599914_429883817_n.jpg"/>
          <p:cNvPicPr>
            <a:picLocks noChangeAspect="1" noChangeArrowheads="1"/>
          </p:cNvPicPr>
          <p:nvPr/>
        </p:nvPicPr>
        <p:blipFill>
          <a:blip r:embed="rId4" cstate="print"/>
          <a:srcRect b="21875"/>
          <a:stretch>
            <a:fillRect/>
          </a:stretch>
        </p:blipFill>
        <p:spPr bwMode="auto">
          <a:xfrm>
            <a:off x="0" y="3267425"/>
            <a:ext cx="3429000" cy="3590575"/>
          </a:xfrm>
          <a:prstGeom prst="rect">
            <a:avLst/>
          </a:prstGeom>
          <a:noFill/>
        </p:spPr>
      </p:pic>
      <p:pic>
        <p:nvPicPr>
          <p:cNvPr id="54276" name="Picture 4" descr="https://scontent-b-dfw.xx.fbcdn.net/hphotos-ash4/1236640_10201850117556613_1992772647_n.jpg"/>
          <p:cNvPicPr>
            <a:picLocks noChangeAspect="1" noChangeArrowheads="1"/>
          </p:cNvPicPr>
          <p:nvPr/>
        </p:nvPicPr>
        <p:blipFill>
          <a:blip r:embed="rId5" cstate="print">
            <a:lum bright="20000" contrast="30000"/>
          </a:blip>
          <a:srcRect l="25833" t="14505"/>
          <a:stretch>
            <a:fillRect/>
          </a:stretch>
        </p:blipFill>
        <p:spPr bwMode="auto">
          <a:xfrm>
            <a:off x="6046276" y="4191001"/>
            <a:ext cx="3097723" cy="2667000"/>
          </a:xfrm>
          <a:prstGeom prst="rect">
            <a:avLst/>
          </a:prstGeom>
          <a:noFill/>
        </p:spPr>
      </p:pic>
      <p:pic>
        <p:nvPicPr>
          <p:cNvPr id="54278" name="Picture 6" descr="https://fbcdn-sphotos-a-a.akamaihd.net/hphotos-ak-prn1/1184892_10201928358272582_2106486301_n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7086600" y="2578135"/>
            <a:ext cx="2057400" cy="16128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Project with Nancy Rourke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13716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Theme will be: </a:t>
            </a:r>
          </a:p>
          <a:p>
            <a:endParaRPr lang="en-US" dirty="0" smtClean="0"/>
          </a:p>
          <a:p>
            <a:r>
              <a:rPr lang="en-US" sz="2400" dirty="0" smtClean="0"/>
              <a:t>Educate the Hearing World about Deaf Culture and </a:t>
            </a:r>
            <a:br>
              <a:rPr lang="en-US" sz="2400" dirty="0" smtClean="0"/>
            </a:br>
            <a:r>
              <a:rPr lang="en-US" sz="2400" dirty="0" smtClean="0"/>
              <a:t>Sign Language and Deaf Pride.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175337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Colors must be in: 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FF00"/>
                </a:solidFill>
              </a:rPr>
              <a:t>Yellow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70C0"/>
                </a:solidFill>
              </a:rPr>
              <a:t>Blue</a:t>
            </a:r>
            <a:r>
              <a:rPr lang="en-US" sz="2400" dirty="0" smtClean="0"/>
              <a:t>  and Black &amp; White.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4572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MOTIFS will be used for </a:t>
            </a:r>
            <a:r>
              <a:rPr lang="en-US" sz="2400" dirty="0" smtClean="0"/>
              <a:t>AFFIRMATIVE.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90796"/>
            <a:ext cx="9144000" cy="298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Thank you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://mail.aol.com/38190-111/aol-6/en-us/mail/get-attachment.aspx?uid=28759031&amp;folder=Spam&amp;partI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2015-02-28 13.22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22" y="138288"/>
            <a:ext cx="8690578" cy="649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Art Life</a:t>
            </a: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reallydeaf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927816"/>
            <a:ext cx="4648199" cy="593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/>
          <p:nvPr/>
        </p:nvSpPr>
        <p:spPr>
          <a:xfrm>
            <a:off x="1143000" y="457200"/>
            <a:ext cx="7162800" cy="495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I was born Deaf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and I learned to paint when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I 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was 6 years old.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mainstreamed/oral school.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Rochester Institute of Technology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Rochester, New York and received 3 degrees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graphic design and painting.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was a graphic designer for Xerox, IBM, 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20th Century Fox and Microsoft.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became a full time painter in 2001.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990600" y="7620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These</a:t>
            </a:r>
            <a:r>
              <a:rPr lang="en-US" sz="2400" b="0" i="0" u="none" strike="noStrike" kern="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are my early paintings from 2001-2009.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0418" name="Picture 2" descr="http://www.nancyrourke.com/paintings/houghton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819400" cy="1985839"/>
          </a:xfrm>
          <a:prstGeom prst="rect">
            <a:avLst/>
          </a:prstGeom>
          <a:noFill/>
        </p:spPr>
      </p:pic>
      <p:pic>
        <p:nvPicPr>
          <p:cNvPr id="60420" name="Picture 4" descr="http://www.nancyrourke.com/paintings/bestpar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2546554" cy="1981200"/>
          </a:xfrm>
          <a:prstGeom prst="rect">
            <a:avLst/>
          </a:prstGeom>
          <a:noFill/>
        </p:spPr>
      </p:pic>
      <p:pic>
        <p:nvPicPr>
          <p:cNvPr id="60422" name="Picture 6" descr="http://www.nancyrourke.com/paintings/bestj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649" y="228600"/>
            <a:ext cx="2002351" cy="1981200"/>
          </a:xfrm>
          <a:prstGeom prst="rect">
            <a:avLst/>
          </a:prstGeom>
          <a:noFill/>
        </p:spPr>
      </p:pic>
      <p:pic>
        <p:nvPicPr>
          <p:cNvPr id="60424" name="Picture 8" descr="http://www.nancyrourke.com/paintings/coffeecre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0019" y="228600"/>
            <a:ext cx="1559581" cy="1981200"/>
          </a:xfrm>
          <a:prstGeom prst="rect">
            <a:avLst/>
          </a:prstGeom>
          <a:noFill/>
        </p:spPr>
      </p:pic>
      <p:pic>
        <p:nvPicPr>
          <p:cNvPr id="60426" name="Picture 10" descr="http://www.nancyrourke.com/paintings/biord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1600"/>
            <a:ext cx="2146116" cy="1676400"/>
          </a:xfrm>
          <a:prstGeom prst="rect">
            <a:avLst/>
          </a:prstGeom>
          <a:noFill/>
        </p:spPr>
      </p:pic>
      <p:pic>
        <p:nvPicPr>
          <p:cNvPr id="60428" name="Picture 12" descr="http://www.nancyrourke.com/paintings/jav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195489"/>
            <a:ext cx="2362200" cy="1662511"/>
          </a:xfrm>
          <a:prstGeom prst="rect">
            <a:avLst/>
          </a:prstGeom>
          <a:noFill/>
        </p:spPr>
      </p:pic>
      <p:pic>
        <p:nvPicPr>
          <p:cNvPr id="60430" name="Picture 14" descr="http://www.nancyrourke.com/paintings/atthesho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5181600"/>
            <a:ext cx="2264529" cy="1676400"/>
          </a:xfrm>
          <a:prstGeom prst="rect">
            <a:avLst/>
          </a:prstGeom>
          <a:noFill/>
        </p:spPr>
      </p:pic>
      <p:pic>
        <p:nvPicPr>
          <p:cNvPr id="60434" name="Picture 18" descr="http://www.nancyrourke.com/paintings/trailw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0485" y="5181600"/>
            <a:ext cx="2173515" cy="16764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533396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Then I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began Deaf art in 2009.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762000" y="533396"/>
            <a:ext cx="7543800" cy="533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2009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 descr="georgewveditz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1400" y="381000"/>
            <a:ext cx="4521200" cy="576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6172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First painting of George </a:t>
            </a:r>
            <a:r>
              <a:rPr lang="en-US" dirty="0" err="1" smtClean="0">
                <a:solidFill>
                  <a:srgbClr val="FFFFFF"/>
                </a:solidFill>
              </a:rPr>
              <a:t>Veditz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10104</TotalTime>
  <Words>769</Words>
  <Application>Microsoft Office PowerPoint</Application>
  <PresentationFormat>On-screen Show (4:3)</PresentationFormat>
  <Paragraphs>325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Metro</vt:lpstr>
      <vt:lpstr>1_Metro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Nancy Rourke:  Deaf Artist Series book</vt:lpstr>
      <vt:lpstr>The book contains</vt:lpstr>
      <vt:lpstr>Slide 21</vt:lpstr>
      <vt:lpstr>Who were My Influences?</vt:lpstr>
      <vt:lpstr>Who were My Influences?</vt:lpstr>
      <vt:lpstr>Who were My Influences?</vt:lpstr>
      <vt:lpstr>Motifs in My Paintings</vt:lpstr>
      <vt:lpstr>Motifs in My Paintings</vt:lpstr>
      <vt:lpstr>Slide 27</vt:lpstr>
      <vt:lpstr>My Trademark</vt:lpstr>
      <vt:lpstr>Portraits</vt:lpstr>
      <vt:lpstr>Slide 30</vt:lpstr>
      <vt:lpstr>Affirmative Art Deaf Pride, Deaf Culture</vt:lpstr>
      <vt:lpstr>Resistance Art Truth to be Told.</vt:lpstr>
      <vt:lpstr>Liberation Art (affirmative &amp; resistance combined)</vt:lpstr>
      <vt:lpstr>Seven paintings shown on  ABC Family Channel ‘Switched at Birth’ 2013</vt:lpstr>
      <vt:lpstr>Slide 35</vt:lpstr>
      <vt:lpstr>Your Project with Nancy Rourke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MaddiesASLclass2015</dc:title>
  <dc:creator>Nancy Rourke</dc:creator>
  <cp:lastModifiedBy>Nancy Rourke</cp:lastModifiedBy>
  <cp:revision>568</cp:revision>
  <dcterms:created xsi:type="dcterms:W3CDTF">2013-10-01T14:59:21Z</dcterms:created>
  <dcterms:modified xsi:type="dcterms:W3CDTF">2015-04-29T02:59:12Z</dcterms:modified>
</cp:coreProperties>
</file>