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2" r:id="rId2"/>
    <p:sldId id="257" r:id="rId3"/>
    <p:sldId id="325" r:id="rId4"/>
    <p:sldId id="336" r:id="rId5"/>
    <p:sldId id="337" r:id="rId6"/>
    <p:sldId id="402" r:id="rId7"/>
    <p:sldId id="366" r:id="rId8"/>
    <p:sldId id="348" r:id="rId9"/>
    <p:sldId id="410" r:id="rId10"/>
    <p:sldId id="406" r:id="rId11"/>
    <p:sldId id="438" r:id="rId12"/>
    <p:sldId id="420" r:id="rId13"/>
    <p:sldId id="424" r:id="rId14"/>
    <p:sldId id="404" r:id="rId15"/>
    <p:sldId id="425" r:id="rId16"/>
    <p:sldId id="428" r:id="rId17"/>
    <p:sldId id="429" r:id="rId18"/>
    <p:sldId id="427" r:id="rId19"/>
    <p:sldId id="407" r:id="rId20"/>
    <p:sldId id="430" r:id="rId21"/>
    <p:sldId id="409" r:id="rId22"/>
    <p:sldId id="431" r:id="rId23"/>
    <p:sldId id="408" r:id="rId24"/>
    <p:sldId id="435" r:id="rId25"/>
    <p:sldId id="432" r:id="rId26"/>
    <p:sldId id="412" r:id="rId27"/>
    <p:sldId id="414" r:id="rId28"/>
    <p:sldId id="436" r:id="rId29"/>
    <p:sldId id="437" r:id="rId30"/>
    <p:sldId id="413" r:id="rId31"/>
    <p:sldId id="419" r:id="rId32"/>
    <p:sldId id="399" r:id="rId33"/>
    <p:sldId id="415" r:id="rId34"/>
    <p:sldId id="418" r:id="rId35"/>
    <p:sldId id="417" r:id="rId36"/>
    <p:sldId id="416" r:id="rId37"/>
    <p:sldId id="433" r:id="rId38"/>
    <p:sldId id="434" r:id="rId39"/>
    <p:sldId id="3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F5089462-BB92-4977-9D25-7A66EC36DD4E}">
          <p14:sldIdLst>
            <p14:sldId id="312"/>
            <p14:sldId id="257"/>
            <p14:sldId id="325"/>
            <p14:sldId id="326"/>
            <p14:sldId id="336"/>
            <p14:sldId id="337"/>
            <p14:sldId id="366"/>
            <p14:sldId id="348"/>
            <p14:sldId id="365"/>
            <p14:sldId id="363"/>
            <p14:sldId id="368"/>
            <p14:sldId id="371"/>
          </p14:sldIdLst>
        </p14:section>
        <p14:section name="Untitled Section" id="{7A82F5B1-7C6F-4116-9FE4-9DDF62EB5E6C}">
          <p14:sldIdLst>
            <p14:sldId id="369"/>
            <p14:sldId id="395"/>
            <p14:sldId id="396"/>
            <p14:sldId id="397"/>
            <p14:sldId id="264"/>
            <p14:sldId id="398"/>
            <p14:sldId id="367"/>
            <p14:sldId id="349"/>
            <p14:sldId id="346"/>
            <p14:sldId id="364"/>
            <p14:sldId id="351"/>
            <p14:sldId id="359"/>
            <p14:sldId id="270"/>
            <p14:sldId id="3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DD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98" autoAdjust="0"/>
  </p:normalViewPr>
  <p:slideViewPr>
    <p:cSldViewPr>
      <p:cViewPr>
        <p:scale>
          <a:sx n="70" d="100"/>
          <a:sy n="70" d="100"/>
        </p:scale>
        <p:origin x="-516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881B6C28-CF42-4314-9EA0-0EF00AC76F95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fld id="{C45A9C17-8F0B-42CD-AC4B-A5B9F18D6211}" type="slidenum">
              <a:rPr/>
              <a:pPr lv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715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E129FF-C713-4F67-8699-16A3AAF9A1C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377416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71AFA4-2C3E-48C5-9A86-6D747518DAB1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20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22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D889F53-5CA7-464B-9896-F69E03031095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28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0A15A0-B630-4DC3-9356-ACE38E72527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9353E9-E8EA-44FD-A917-F2CFD871644A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72153D-FAFE-4726-B5CD-9F785C5028D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AC2381-B555-4B22-81BC-5DAC8EE2F59A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92247E-E19E-44FE-8AB4-895B0A2697E0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85323C-8B6A-45AF-BBDF-82154AA84166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AF4CCF-4239-452B-A9C0-CE25BC57C44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C140D-F18A-4790-B223-A4EFAA8031E1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B9C15-9DED-469F-867D-D5652CFF218B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2F9F68-5DA4-465B-A0BE-F656A0957F78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2D4B8F-9690-4221-BD68-3C8C4DACBD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93D231-A00A-4C7F-B618-F407F0353C2A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90CFE-B821-4288-9DD1-D1F7186B946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9204F0-2ACE-41A9-9A8B-57F3A6E17494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F295D0-663E-4625-B191-86286CEFA884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244DD2-FB02-4684-B3C4-954B18A21376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D2EA40-5140-441B-8764-A47BB9E694C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AB9013-21A3-43C0-B546-605E6B09746C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DB71B4-9E9A-4AFD-88C7-E6D5BC02C6A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1223D8-F209-4D71-BBDC-595C6721D9CB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078F00-71D0-4F00-A4AB-19DD76712BF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D17FC2-4021-41D1-9FD4-3FDBD324786B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4B87F2-2D89-4F5C-9A55-AC453D8E4F92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C939AE2A-2666-4D06-9E9B-AE8EE6A79E0F}" type="datetime1">
              <a:rPr lang="en-US"/>
              <a:pPr lvl="0"/>
              <a:t>9/14/2015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FFFFFF"/>
                </a:solidFill>
                <a:uFillTx/>
                <a:latin typeface="Verdana"/>
              </a:defRPr>
            </a:lvl1pPr>
          </a:lstStyle>
          <a:p>
            <a:pPr lvl="0"/>
            <a:fld id="{7D1D83A7-00B5-4895-AEBC-D851F4BEC1AC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en-US" sz="3200" b="0" i="0" u="none" strike="noStrike" kern="1200" cap="none" spc="0" baseline="0">
          <a:solidFill>
            <a:srgbClr val="FFFFFF"/>
          </a:solidFill>
          <a:uFillTx/>
          <a:latin typeface="Verdana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en-US" sz="2800" b="0" i="0" u="none" strike="noStrike" kern="1200" cap="none" spc="0" baseline="0">
          <a:solidFill>
            <a:srgbClr val="FFFFFF"/>
          </a:solidFill>
          <a:uFillTx/>
          <a:latin typeface="Verdana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en-US" sz="2400" b="0" i="0" u="none" strike="noStrike" kern="1200" cap="none" spc="0" baseline="0">
          <a:solidFill>
            <a:srgbClr val="FFFFFF"/>
          </a:solidFill>
          <a:uFillTx/>
          <a:latin typeface="Verdana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en-US" sz="2000" b="0" i="0" u="none" strike="noStrike" kern="1200" cap="none" spc="0" baseline="0">
          <a:solidFill>
            <a:srgbClr val="FFFFFF"/>
          </a:solidFill>
          <a:uFillTx/>
          <a:latin typeface="Verdana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ColumbiaCollegePresentation2015.ppt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ColumbiaCollegePresentation2015.ppt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ColumbiaCollegePresentation2015.pptx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ColumbiaCollegePresentation2015.pptx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peg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05400"/>
            <a:ext cx="7315200" cy="14478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Columbia College</a:t>
            </a:r>
            <a:r>
              <a:rPr lang="en-US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3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with Nancy Rourke</a:t>
            </a:r>
            <a: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September 18-25, 2015</a:t>
            </a:r>
          </a:p>
        </p:txBody>
      </p:sp>
      <p:pic>
        <p:nvPicPr>
          <p:cNvPr id="7" name="Picture 6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85800"/>
            <a:ext cx="9144000" cy="4198327"/>
          </a:xfrm>
          <a:prstGeom prst="rect">
            <a:avLst/>
          </a:prstGeom>
        </p:spPr>
      </p:pic>
    </p:spTree>
  </p:cSld>
  <p:clrMapOvr>
    <a:masterClrMapping/>
  </p:clrMapOvr>
  <p:transition advTm="59031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4038600" cy="5897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dirty="0" smtClean="0"/>
              <a:t>     </a:t>
            </a:r>
            <a:r>
              <a:rPr lang="en-US" sz="2600" dirty="0" smtClean="0">
                <a:solidFill>
                  <a:srgbClr val="FFFF00"/>
                </a:solidFill>
              </a:rPr>
              <a:t>Primary Colors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Each color has its own meanings.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Red</a:t>
            </a:r>
            <a:r>
              <a:rPr lang="en-US" sz="1800" dirty="0" smtClean="0"/>
              <a:t>- refers to power or</a:t>
            </a:r>
            <a:br>
              <a:rPr lang="en-US" sz="1800" dirty="0" smtClean="0"/>
            </a:br>
            <a:r>
              <a:rPr lang="en-US" sz="1800" dirty="0" smtClean="0"/>
              <a:t>taking a stand for justice.</a:t>
            </a:r>
          </a:p>
          <a:p>
            <a:r>
              <a:rPr lang="en-US" sz="1800" b="1" dirty="0" smtClean="0">
                <a:solidFill>
                  <a:srgbClr val="0070C0"/>
                </a:solidFill>
              </a:rPr>
              <a:t>Blue</a:t>
            </a:r>
            <a:r>
              <a:rPr lang="en-US" sz="1800" dirty="0" smtClean="0"/>
              <a:t>- refers to </a:t>
            </a:r>
            <a:r>
              <a:rPr lang="en-US" sz="1800" dirty="0" err="1" smtClean="0"/>
              <a:t>audism</a:t>
            </a:r>
            <a:r>
              <a:rPr lang="en-US" sz="1800" dirty="0" smtClean="0"/>
              <a:t>, </a:t>
            </a:r>
            <a:r>
              <a:rPr lang="en-US" sz="1800" dirty="0" err="1" smtClean="0"/>
              <a:t>oralism</a:t>
            </a:r>
            <a:r>
              <a:rPr lang="en-US" sz="1800" dirty="0" smtClean="0"/>
              <a:t>, and the mask of benevolence.</a:t>
            </a:r>
          </a:p>
          <a:p>
            <a:r>
              <a:rPr lang="en-US" sz="1800" b="1" dirty="0" smtClean="0">
                <a:solidFill>
                  <a:srgbClr val="5DD5FF"/>
                </a:solidFill>
              </a:rPr>
              <a:t>Turquoise blue</a:t>
            </a:r>
            <a:r>
              <a:rPr lang="en-US" sz="1800" dirty="0" smtClean="0"/>
              <a:t>- refers to</a:t>
            </a:r>
            <a:br>
              <a:rPr lang="en-US" sz="1800" dirty="0" smtClean="0"/>
            </a:br>
            <a:r>
              <a:rPr lang="en-US" sz="1800" dirty="0" err="1" smtClean="0"/>
              <a:t>Deafhood</a:t>
            </a:r>
            <a:r>
              <a:rPr lang="en-US" sz="1800" dirty="0" smtClean="0"/>
              <a:t> journey.</a:t>
            </a:r>
          </a:p>
          <a:p>
            <a:r>
              <a:rPr lang="en-US" sz="1800" b="1" dirty="0" smtClean="0">
                <a:solidFill>
                  <a:srgbClr val="FFFF00"/>
                </a:solidFill>
              </a:rPr>
              <a:t>Yellow</a:t>
            </a:r>
            <a:r>
              <a:rPr lang="en-US" sz="1800" dirty="0" smtClean="0"/>
              <a:t>-refers to light so Deaf people can see, and HOPE.</a:t>
            </a:r>
          </a:p>
          <a:p>
            <a:r>
              <a:rPr lang="en-US" sz="1800" b="1" dirty="0" smtClean="0">
                <a:solidFill>
                  <a:schemeClr val="bg1">
                    <a:lumMod val="85000"/>
                  </a:schemeClr>
                </a:solidFill>
              </a:rPr>
              <a:t>Mono</a:t>
            </a:r>
            <a:r>
              <a:rPr lang="en-US" sz="1800" b="1" dirty="0" smtClean="0">
                <a:solidFill>
                  <a:schemeClr val="bg2">
                    <a:lumMod val="75000"/>
                  </a:schemeClr>
                </a:solidFill>
              </a:rPr>
              <a:t>chro</a:t>
            </a:r>
            <a:r>
              <a:rPr lang="en-US" sz="1800" b="1" dirty="0" smtClean="0"/>
              <a:t>me</a:t>
            </a:r>
            <a:r>
              <a:rPr lang="en-US" sz="1800" dirty="0" smtClean="0"/>
              <a:t> can be </a:t>
            </a:r>
            <a:br>
              <a:rPr lang="en-US" sz="1800" dirty="0" smtClean="0"/>
            </a:br>
            <a:r>
              <a:rPr lang="en-US" sz="1800" dirty="0" smtClean="0"/>
              <a:t>resistance except it gives a</a:t>
            </a:r>
            <a:br>
              <a:rPr lang="en-US" sz="1800" dirty="0" smtClean="0"/>
            </a:br>
            <a:r>
              <a:rPr lang="en-US" sz="1800" dirty="0" smtClean="0"/>
              <a:t>reinforcement to provide</a:t>
            </a:r>
            <a:br>
              <a:rPr lang="en-US" sz="1800" dirty="0" smtClean="0"/>
            </a:br>
            <a:r>
              <a:rPr lang="en-US" sz="1800" dirty="0" smtClean="0"/>
              <a:t>contrast between the primary</a:t>
            </a:r>
            <a:br>
              <a:rPr lang="en-US" sz="1800" dirty="0" smtClean="0"/>
            </a:br>
            <a:r>
              <a:rPr lang="en-US" sz="1800" dirty="0" smtClean="0"/>
              <a:t>colors.</a:t>
            </a:r>
            <a:endParaRPr lang="en-US" sz="2000" dirty="0" smtClean="0"/>
          </a:p>
          <a:p>
            <a:pPr>
              <a:buNone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77826" name="Picture 2" descr="http://www.nancyrourke.com/paintings/deaf/bwcolor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681" y="1371600"/>
            <a:ext cx="5068320" cy="3581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8"/>
          <p:cNvSpPr txBox="1">
            <a:spLocks noGrp="1"/>
          </p:cNvSpPr>
          <p:nvPr>
            <p:ph idx="1"/>
          </p:nvPr>
        </p:nvSpPr>
        <p:spPr>
          <a:xfrm>
            <a:off x="457200" y="2027241"/>
            <a:ext cx="8686800" cy="4525959"/>
          </a:xfrm>
        </p:spPr>
        <p:txBody>
          <a:bodyPr/>
          <a:lstStyle/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is </a:t>
            </a: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based on </a:t>
            </a:r>
            <a:r>
              <a:rPr lang="en-US" sz="2800" u="sng" dirty="0">
                <a:latin typeface="Verdana" pitchFamily="34" charset="0"/>
                <a:ea typeface="Verdana" pitchFamily="34" charset="0"/>
                <a:cs typeface="Verdana" pitchFamily="34" charset="0"/>
              </a:rPr>
              <a:t>Deaf </a:t>
            </a:r>
            <a:r>
              <a:rPr lang="en-US" sz="28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experience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Motifs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are used in 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artwork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Three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categories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are used in 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artwork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b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		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1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Affirmative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pride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identity)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Resistance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(political,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truth to be told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700"/>
              </a:spcBef>
              <a:buNone/>
            </a:pP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			</a:t>
            </a: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Liberation</a:t>
            </a:r>
            <a:r>
              <a:rPr lang="en-US" sz="2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(both of the two 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themes above)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0">
              <a:spcBef>
                <a:spcPts val="900"/>
              </a:spcBef>
              <a:buNone/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  <a:p>
            <a:pPr lvl="0">
              <a:spcBef>
                <a:spcPts val="900"/>
              </a:spcBef>
            </a:pPr>
            <a:endParaRPr lang="en-US" sz="3600" dirty="0"/>
          </a:p>
          <a:p>
            <a:pPr lvl="0">
              <a:spcBef>
                <a:spcPts val="900"/>
              </a:spcBef>
            </a:pPr>
            <a:endParaRPr lang="en-US" sz="3600" dirty="0">
              <a:solidFill>
                <a:srgbClr val="40B0FF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9144000" cy="838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 Things </a:t>
            </a:r>
            <a:r>
              <a:rPr lang="en-US" sz="4000" noProof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en-US" sz="4000" noProof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see about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View / Image Art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0" y="152400"/>
            <a:ext cx="9144000" cy="53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 100 Motifs are used in </a:t>
            </a:r>
            <a:r>
              <a:rPr lang="en-US" sz="2400" dirty="0" err="1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endParaRPr lang="en-US" sz="2400" b="0" i="0" u="none" strike="noStrike" kern="1200" cap="none" spc="0" baseline="0" dirty="0">
              <a:solidFill>
                <a:srgbClr val="FFFF0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609600"/>
            <a:ext cx="2590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chain,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light bulb,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feather,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mirror,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handstand,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lock,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flower,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profit,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butterfly,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jigsaw puzzle,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candle,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AGB,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ladder,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blue tape,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eyes,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hook,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tree, affirmative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mask,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baby,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nails or screws,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hands holding,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puppet,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solitary fist,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octopus,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door,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checkerboard,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round table, affirmative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609600"/>
            <a:ext cx="28956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Strings,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Sledgehammer,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Violin,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Elephant,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Birdhouse,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Arrow,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Nest,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Button eye,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Plague doctor,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Money bag,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Gloves,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Mother of All Deaf Souls,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Skull,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Fan,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Mouth,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Stairway, resistance or affirmative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Handshape</a:t>
            </a:r>
            <a:r>
              <a:rPr lang="en-US" sz="1400" dirty="0" smtClean="0">
                <a:solidFill>
                  <a:schemeClr val="bg1"/>
                </a:solidFill>
              </a:rPr>
              <a:t>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Speech therapy,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1400" dirty="0" err="1" smtClean="0">
                <a:solidFill>
                  <a:schemeClr val="bg1"/>
                </a:solidFill>
              </a:rPr>
              <a:t>Bandaid</a:t>
            </a:r>
            <a:r>
              <a:rPr lang="en-US" sz="14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Ruler, resistance</a:t>
            </a:r>
          </a:p>
          <a:p>
            <a:endParaRPr lang="en-US" sz="1400" dirty="0" smtClean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683359"/>
            <a:ext cx="289560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Drill, resistance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Harlequin/jester,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Cloven Hooves,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Stars, affirmative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Arrow,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Nest, affirmative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Button eye, resistance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Plague doctor,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Money bag,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Gloves,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Mother of All Deaf Souls, affirmative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Skull,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Fan,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Mouth, resistance</a:t>
            </a:r>
          </a:p>
          <a:p>
            <a:r>
              <a:rPr lang="en-US" sz="1000" dirty="0" smtClean="0">
                <a:solidFill>
                  <a:schemeClr val="bg1"/>
                </a:solidFill>
              </a:rPr>
              <a:t>Stairway, resistance or affirmative</a:t>
            </a:r>
          </a:p>
          <a:p>
            <a:r>
              <a:rPr lang="en-US" sz="800" dirty="0" err="1" smtClean="0">
                <a:solidFill>
                  <a:schemeClr val="bg1"/>
                </a:solidFill>
              </a:rPr>
              <a:t>Handshape</a:t>
            </a:r>
            <a:r>
              <a:rPr lang="en-US" sz="800" dirty="0" smtClean="0">
                <a:solidFill>
                  <a:schemeClr val="bg1"/>
                </a:solidFill>
              </a:rPr>
              <a:t>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Speech therapy,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800" dirty="0" err="1" smtClean="0">
                <a:solidFill>
                  <a:schemeClr val="bg1"/>
                </a:solidFill>
              </a:rPr>
              <a:t>Bandaid</a:t>
            </a:r>
            <a:r>
              <a:rPr lang="en-US" sz="8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800" dirty="0" smtClean="0">
                <a:solidFill>
                  <a:schemeClr val="bg1"/>
                </a:solidFill>
              </a:rPr>
              <a:t>Ruler,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Fish,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DNA,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Cracks, resistance</a:t>
            </a:r>
          </a:p>
          <a:p>
            <a:r>
              <a:rPr lang="en-US" sz="700" dirty="0" err="1" smtClean="0">
                <a:solidFill>
                  <a:schemeClr val="bg1"/>
                </a:solidFill>
              </a:rPr>
              <a:t>Bandaid</a:t>
            </a:r>
            <a:r>
              <a:rPr lang="en-US" sz="700" dirty="0" smtClean="0">
                <a:solidFill>
                  <a:schemeClr val="bg1"/>
                </a:solidFill>
              </a:rPr>
              <a:t>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Chair,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Hamster,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Black bird,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Red mountain, affirmative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Hearing aid/CI, resistance</a:t>
            </a:r>
          </a:p>
          <a:p>
            <a:r>
              <a:rPr lang="en-US" sz="700" dirty="0" smtClean="0">
                <a:solidFill>
                  <a:schemeClr val="bg1"/>
                </a:solidFill>
              </a:rPr>
              <a:t>Ruler, resistance</a:t>
            </a: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endParaRPr lang="en-US" sz="7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OVER 100 MOTIFS….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304796" y="1371597"/>
            <a:ext cx="8534404" cy="5181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Big D/little d</a:t>
            </a:r>
            <a:r>
              <a:rPr lang="en-US" sz="200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--------------------------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Culturally Deaf vs. Deafness.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i="0" u="none" strike="noStrike" kern="1200" cap="none" spc="0" baseline="0" dirty="0" smtClean="0">
              <a:solidFill>
                <a:srgbClr val="FFFF0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Ear/Mouth---------------------------------------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i="0" u="none" strike="noStrike" kern="1200" cap="none" spc="0" baseline="0" dirty="0" err="1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Audism</a:t>
            </a:r>
            <a:r>
              <a:rPr lang="en-US" sz="1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en-U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en-US" sz="1600" b="0" i="0" u="none" strike="noStrike" kern="1200" cap="none" spc="0" baseline="0" dirty="0" err="1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ralism</a:t>
            </a:r>
            <a:r>
              <a:rPr lang="en-US" sz="1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en-U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</a:t>
            </a:r>
            <a:r>
              <a:rPr lang="en-U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enetic engineering. Eugenics. </a:t>
            </a:r>
            <a:r>
              <a:rPr lang="en-US" sz="1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Alexander </a:t>
            </a: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Graham Bell</a:t>
            </a:r>
            <a:r>
              <a:rPr lang="en-U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Listening, Spoken, Language.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First Motifs Used </a:t>
            </a:r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Paintings 2010</a:t>
            </a:r>
            <a:endParaRPr lang="en-US" sz="32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0" descr="http://www.nancyrourke.com/paintings/deaf/culturalgenocideMED.jpg"/>
          <p:cNvPicPr>
            <a:picLocks noChangeAspect="1"/>
          </p:cNvPicPr>
          <p:nvPr/>
        </p:nvPicPr>
        <p:blipFill>
          <a:blip r:embed="rId3" cstate="print"/>
          <a:srcRect l="14424" t="47636" r="76699" b="36953"/>
          <a:stretch>
            <a:fillRect/>
          </a:stretch>
        </p:blipFill>
        <p:spPr>
          <a:xfrm>
            <a:off x="6629400" y="3076583"/>
            <a:ext cx="1253837" cy="172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://www.nancyrourke.com/paintings/deaf/whichone.jpg"/>
          <p:cNvPicPr>
            <a:picLocks noChangeAspect="1" noChangeArrowheads="1"/>
          </p:cNvPicPr>
          <p:nvPr/>
        </p:nvPicPr>
        <p:blipFill>
          <a:blip r:embed="rId4" cstate="print"/>
          <a:srcRect t="9571"/>
          <a:stretch>
            <a:fillRect/>
          </a:stretch>
        </p:blipFill>
        <p:spPr bwMode="auto">
          <a:xfrm>
            <a:off x="5410200" y="1143000"/>
            <a:ext cx="1981200" cy="1439853"/>
          </a:xfrm>
          <a:prstGeom prst="rect">
            <a:avLst/>
          </a:prstGeom>
          <a:noFill/>
        </p:spPr>
      </p:pic>
      <p:pic>
        <p:nvPicPr>
          <p:cNvPr id="18" name="Picture 2" descr="http://www.nancyrourke.com/paintings/deaf/audism.jpg"/>
          <p:cNvPicPr>
            <a:picLocks noChangeAspect="1" noChangeArrowheads="1"/>
          </p:cNvPicPr>
          <p:nvPr/>
        </p:nvPicPr>
        <p:blipFill>
          <a:blip r:embed="rId5" cstate="print"/>
          <a:srcRect l="10965" t="62162" r="59794"/>
          <a:stretch>
            <a:fillRect/>
          </a:stretch>
        </p:blipFill>
        <p:spPr bwMode="auto">
          <a:xfrm>
            <a:off x="6629400" y="4924425"/>
            <a:ext cx="1600200" cy="140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09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2010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9938" name="Picture 2" descr="http://www.nancyrourke.com/paintings/deaf/audi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4169535" cy="2819400"/>
          </a:xfrm>
          <a:prstGeom prst="rect">
            <a:avLst/>
          </a:prstGeom>
          <a:noFill/>
        </p:spPr>
      </p:pic>
      <p:pic>
        <p:nvPicPr>
          <p:cNvPr id="39940" name="Picture 4" descr="http://www.nancyrourke.com/paintings/deaf/feelingleftou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762000"/>
            <a:ext cx="4114800" cy="2743201"/>
          </a:xfrm>
          <a:prstGeom prst="rect">
            <a:avLst/>
          </a:prstGeom>
          <a:noFill/>
        </p:spPr>
      </p:pic>
      <p:pic>
        <p:nvPicPr>
          <p:cNvPr id="39942" name="Picture 6" descr="http://www.nancyrourke.com/paintings/deaf/lifeissho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626611"/>
            <a:ext cx="4114800" cy="3300985"/>
          </a:xfrm>
          <a:prstGeom prst="rect">
            <a:avLst/>
          </a:prstGeom>
          <a:noFill/>
        </p:spPr>
      </p:pic>
      <p:pic>
        <p:nvPicPr>
          <p:cNvPr id="39946" name="Picture 10" descr="http://www.nancyrourke.com/paintings/deaf/deafbabieshaverigh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21161"/>
            <a:ext cx="2209800" cy="3136839"/>
          </a:xfrm>
          <a:prstGeom prst="rect">
            <a:avLst/>
          </a:prstGeom>
          <a:noFill/>
        </p:spPr>
      </p:pic>
      <p:pic>
        <p:nvPicPr>
          <p:cNvPr id="39950" name="Picture 14" descr="http://www.nancyrourke.com/paintings/deaf/audismv3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2402772" y="3733800"/>
            <a:ext cx="2474028" cy="3124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 Motifs</a:t>
            </a:r>
            <a:endParaRPr lang="en-US" sz="32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304796" y="1904997"/>
            <a:ext cx="9601200" cy="38100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Elephant--------------------------------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Alexander </a:t>
            </a:r>
            <a:r>
              <a:rPr lang="en-US" sz="16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Graham Bell and his associates.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pic>
        <p:nvPicPr>
          <p:cNvPr id="14" name="Picture 6" descr="http://www.nancyrourke.com/paintings/deaf/elephantinthedeafroomMED.jpg"/>
          <p:cNvPicPr>
            <a:picLocks noChangeAspect="1"/>
          </p:cNvPicPr>
          <p:nvPr/>
        </p:nvPicPr>
        <p:blipFill>
          <a:blip r:embed="rId3" cstate="print"/>
          <a:srcRect l="3259" b="15055"/>
          <a:stretch>
            <a:fillRect/>
          </a:stretch>
        </p:blipFill>
        <p:spPr>
          <a:xfrm>
            <a:off x="5562600" y="1419881"/>
            <a:ext cx="2590800" cy="2923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309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3" y="1600200"/>
            <a:ext cx="7010403" cy="57861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8EB4E3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Mask of Benevolence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4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size 30x40inch, oil on </a:t>
            </a:r>
            <a:r>
              <a:rPr lang="en-US" sz="1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canvas, 2011.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This </a:t>
            </a:r>
            <a:r>
              <a:rPr lang="en-US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painting is about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Mask of Benevolence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by Harlan Lane's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u="none" strike="noStrike" kern="1200" cap="none" spc="0" baseline="0" dirty="0" smtClean="0">
                <a:solidFill>
                  <a:srgbClr val="8EB4E3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Mask </a:t>
            </a:r>
            <a:r>
              <a:rPr lang="en-US" b="1" i="1" u="none" strike="noStrike" kern="1200" cap="none" spc="0" baseline="0" dirty="0">
                <a:solidFill>
                  <a:srgbClr val="8EB4E3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of </a:t>
            </a:r>
            <a:endParaRPr lang="en-US" b="1" i="1" u="none" strike="noStrike" kern="1200" cap="none" spc="0" baseline="0" dirty="0" smtClean="0">
              <a:solidFill>
                <a:srgbClr val="8EB4E3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1" u="none" strike="noStrike" kern="1200" cap="none" spc="0" baseline="0" dirty="0" smtClean="0">
                <a:solidFill>
                  <a:srgbClr val="8EB4E3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Benevolence</a:t>
            </a:r>
            <a:r>
              <a:rPr lang="en-US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 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book</a:t>
            </a:r>
            <a:r>
              <a:rPr lang="en-US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http://www.nancyrourke.com/paintings/deaf/maskofbenevolenceM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760975" y="2057400"/>
            <a:ext cx="6383024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7619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2011 Motifs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304796" y="228600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lvl="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Painter’s Blue Tape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tied-down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trapped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crossed-out, mask of benevolence, </a:t>
            </a:r>
            <a:b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labeled, ASL prohibited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3" y="358773"/>
            <a:ext cx="7010403" cy="147733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There is a hidden message.</a:t>
            </a: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  <a:cs typeface="Arial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/>
              <a:cs typeface="Arial"/>
            </a:endParaRPr>
          </a:p>
        </p:txBody>
      </p:sp>
      <p:pic>
        <p:nvPicPr>
          <p:cNvPr id="3" name="Picture 2" descr="http://www.nancyrourke.com/paintings/deaf/maskofbenevolenceM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05046" y="914400"/>
            <a:ext cx="683895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52603" y="1143000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 dirty="0">
                <a:solidFill>
                  <a:srgbClr val="FFFF00"/>
                </a:solidFill>
                <a:uFillTx/>
                <a:latin typeface="Verdana"/>
                <a:cs typeface="Arial"/>
              </a:rPr>
              <a:t>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196" y="1066803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3" y="9905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986134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03" y="838203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01000" y="528934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7003" y="25907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B</a:t>
            </a:r>
          </a:p>
        </p:txBody>
      </p:sp>
      <p:sp>
        <p:nvSpPr>
          <p:cNvPr id="11" name="Oval 10"/>
          <p:cNvSpPr/>
          <p:nvPr/>
        </p:nvSpPr>
        <p:spPr>
          <a:xfrm>
            <a:off x="1676396" y="1066803"/>
            <a:ext cx="609603" cy="6096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1 0"/>
              <a:gd name="f16" fmla="*/ f9 f0 1"/>
              <a:gd name="f17" fmla="*/ f10 f0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0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1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0" swAng="f1"/>
                <a:arcTo wR="f48" hR="f49" stAng="f2" swAng="f1"/>
                <a:arcTo wR="f48" hR="f49" stAng="f7" swAng="f1"/>
                <a:arcTo wR="f48" hR="f49" stAng="f1" swAng="f1"/>
                <a:close/>
              </a:path>
            </a:pathLst>
          </a:custGeom>
          <a:noFill/>
          <a:ln w="3172">
            <a:solidFill>
              <a:srgbClr val="FFFF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cxnSp>
        <p:nvCxnSpPr>
          <p:cNvPr id="12" name="Straight Arrow Connector 12"/>
          <p:cNvCxnSpPr>
            <a:stCxn id="11" idx="1"/>
          </p:cNvCxnSpPr>
          <p:nvPr/>
        </p:nvCxnSpPr>
        <p:spPr>
          <a:xfrm>
            <a:off x="2286000" y="1371600"/>
            <a:ext cx="381003" cy="76196"/>
          </a:xfrm>
          <a:prstGeom prst="straightConnector1">
            <a:avLst/>
          </a:prstGeom>
          <a:noFill/>
          <a:ln w="9528">
            <a:solidFill>
              <a:srgbClr val="FFFF00"/>
            </a:solidFill>
            <a:prstDash val="solid"/>
            <a:tailEnd type="arrow"/>
          </a:ln>
        </p:spPr>
      </p:cxnSp>
      <p:sp>
        <p:nvSpPr>
          <p:cNvPr id="13" name="TextBox 13"/>
          <p:cNvSpPr txBox="1"/>
          <p:nvPr/>
        </p:nvSpPr>
        <p:spPr>
          <a:xfrm>
            <a:off x="4572000" y="23621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62596" y="2286000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76996" y="21335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53403" y="23621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V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86000" y="3729334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00400" y="35051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267203" y="3352803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486400" y="3657600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39003" y="39623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72400" y="3962396"/>
            <a:ext cx="533396" cy="46166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FFFF00"/>
                </a:solidFill>
                <a:uFillTx/>
                <a:latin typeface="Verdana"/>
                <a:cs typeface="Arial"/>
              </a:rPr>
              <a:t>E</a:t>
            </a:r>
          </a:p>
        </p:txBody>
      </p:sp>
      <p:pic>
        <p:nvPicPr>
          <p:cNvPr id="23" name="Picture 2" descr="http://www.nancyrourke.com/paintings/deaf/maskofbenevolenceMED.jpg"/>
          <p:cNvPicPr>
            <a:picLocks noChangeAspect="1"/>
          </p:cNvPicPr>
          <p:nvPr/>
        </p:nvPicPr>
        <p:blipFill>
          <a:blip r:embed="rId2" cstate="print"/>
          <a:srcRect l="42061" t="10370" r="46797" b="52593"/>
          <a:stretch>
            <a:fillRect/>
          </a:stretch>
        </p:blipFill>
        <p:spPr>
          <a:xfrm>
            <a:off x="0" y="1904996"/>
            <a:ext cx="1981203" cy="4953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Oval 26"/>
          <p:cNvSpPr/>
          <p:nvPr/>
        </p:nvSpPr>
        <p:spPr>
          <a:xfrm>
            <a:off x="533396" y="2590796"/>
            <a:ext cx="609603" cy="6096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1 0"/>
              <a:gd name="f16" fmla="*/ f9 f0 1"/>
              <a:gd name="f17" fmla="*/ f10 f0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0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1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0" swAng="f1"/>
                <a:arcTo wR="f48" hR="f49" stAng="f2" swAng="f1"/>
                <a:arcTo wR="f48" hR="f49" stAng="f7" swAng="f1"/>
                <a:arcTo wR="f48" hR="f49" stAng="f1" swAng="f1"/>
                <a:close/>
              </a:path>
            </a:pathLst>
          </a:custGeom>
          <a:noFill/>
          <a:ln w="3172">
            <a:solidFill>
              <a:srgbClr val="FFFF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25" name="Oval 28"/>
          <p:cNvSpPr/>
          <p:nvPr/>
        </p:nvSpPr>
        <p:spPr>
          <a:xfrm>
            <a:off x="533396" y="5791196"/>
            <a:ext cx="609603" cy="60960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1 0"/>
              <a:gd name="f16" fmla="*/ f9 f0 1"/>
              <a:gd name="f17" fmla="*/ f10 f0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0"/>
              <a:gd name="f29" fmla="+- f22 0 f1"/>
              <a:gd name="f30" fmla="+- f23 0 f1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0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1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0" swAng="f1"/>
                <a:arcTo wR="f48" hR="f49" stAng="f2" swAng="f1"/>
                <a:arcTo wR="f48" hR="f49" stAng="f7" swAng="f1"/>
                <a:arcTo wR="f48" hR="f49" stAng="f1" swAng="f1"/>
                <a:close/>
              </a:path>
            </a:pathLst>
          </a:custGeom>
          <a:noFill/>
          <a:ln w="3172">
            <a:solidFill>
              <a:srgbClr val="FFFF00"/>
            </a:solidFill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Verdan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9803" y="6260064"/>
            <a:ext cx="6934196" cy="3693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/>
                <a:cs typeface="Arial"/>
              </a:rPr>
              <a:t>It says MASK OF BENEVOLENCE.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/>
          <p:cNvSpPr txBox="1"/>
          <p:nvPr/>
        </p:nvSpPr>
        <p:spPr>
          <a:xfrm>
            <a:off x="304796" y="733485"/>
            <a:ext cx="3429000" cy="203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I 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learned about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the </a:t>
            </a:r>
            <a:r>
              <a:rPr lang="en-US" sz="1800" b="1" i="0" u="none" strike="noStrike" kern="1200" cap="none" spc="0" baseline="0" dirty="0">
                <a:solidFill>
                  <a:srgbClr val="558ED5"/>
                </a:solidFill>
                <a:uFillTx/>
                <a:latin typeface="Verdana" pitchFamily="34"/>
                <a:cs typeface="Arial"/>
              </a:rPr>
              <a:t>blue tape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from </a:t>
            </a:r>
            <a:r>
              <a:rPr lang="en-US" sz="1800" b="0" i="0" u="none" strike="noStrike" kern="1200" cap="none" spc="0" baseline="0" dirty="0" err="1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Audism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 Free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America, a </a:t>
            </a:r>
            <a:r>
              <a:rPr lang="en-US" sz="1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grassroots </a:t>
            </a:r>
            <a:r>
              <a:rPr lang="en-US" sz="1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organization </a:t>
            </a: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in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/>
                <a:cs typeface="Arial"/>
              </a:rPr>
              <a:t>Washington, DC, 2011.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i="0" u="none" strike="noStrike" kern="1200" cap="none" spc="0" baseline="0" dirty="0">
              <a:solidFill>
                <a:srgbClr val="558ED5"/>
              </a:solidFill>
              <a:uFillTx/>
              <a:latin typeface="Verdana" pitchFamily="34"/>
              <a:cs typeface="Arial"/>
            </a:endParaRPr>
          </a:p>
        </p:txBody>
      </p:sp>
      <p:pic>
        <p:nvPicPr>
          <p:cNvPr id="3" name="Picture 6" descr="screen-shot-2011-07-30-at-5-36-13-pm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61790" t="65723" r="4378" b="2142"/>
          <a:stretch>
            <a:fillRect/>
          </a:stretch>
        </p:blipFill>
        <p:spPr>
          <a:xfrm>
            <a:off x="3276596" y="1752600"/>
            <a:ext cx="58293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429000" y="5297269"/>
            <a:ext cx="556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Alexander Graham Bell </a:t>
            </a:r>
            <a:endParaRPr lang="en-US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Association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for the </a:t>
            </a:r>
            <a:endParaRPr lang="en-US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trike="sngStrike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</a:t>
            </a:r>
            <a:r>
              <a:rPr lang="en-US" strike="sngStrike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Hard of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Hearing.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7619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2011 Motifs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2011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8916" name="Picture 4" descr="http://www.nancyrourke.com/paintings/deaf/elephantinthedeafroom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6281" y="762000"/>
            <a:ext cx="4387719" cy="5638800"/>
          </a:xfrm>
          <a:prstGeom prst="rect">
            <a:avLst/>
          </a:prstGeom>
          <a:noFill/>
        </p:spPr>
      </p:pic>
      <p:pic>
        <p:nvPicPr>
          <p:cNvPr id="37890" name="Picture 2" descr="http://www.nancyrourke.com/paintings/deaf/aslthrives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4686299" cy="3505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42672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4" action="ppaction://hlinkpres?slideindex=1&amp;slidetitle="/>
              </a:rPr>
              <a:t>http://www.nancyrourke.com/aslthrives.htm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00600" y="6400800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hlinkClick r:id="rId4" action="ppaction://hlinkpres?slideindex=1&amp;slidetitle="/>
              </a:rPr>
              <a:t>http://www.nancyrourke.com/elephantinthedeafroom.htm</a:t>
            </a:r>
            <a:endParaRPr lang="en-US" sz="1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0" i="0" u="none" strike="noStrike" kern="1200" cap="none" spc="0" baseline="0" dirty="0" smtClean="0">
                <a:solidFill>
                  <a:srgbClr val="FFE947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My studio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44" t="20833" r="33594" b="20833"/>
          <a:stretch>
            <a:fillRect/>
          </a:stretch>
        </p:blipFill>
        <p:spPr bwMode="auto">
          <a:xfrm>
            <a:off x="0" y="609600"/>
            <a:ext cx="9154885" cy="6252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2012 Motifs</a:t>
            </a:r>
            <a:endParaRPr lang="en-US" sz="32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304796" y="1066797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Ladder</a:t>
            </a:r>
            <a:r>
              <a:rPr lang="en-US" sz="200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--------------------------------------------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epresents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direction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new journey.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en-US" sz="16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Deafhood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journey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Horse------------------</a:t>
            </a:r>
            <a:b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Represents a Deaf person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needs light to see. With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blue tape on a horse,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refers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to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colonialism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audism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(AGB Whips a Deaf Horse)</a:t>
            </a:r>
            <a:endParaRPr lang="en-US" sz="20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pic>
        <p:nvPicPr>
          <p:cNvPr id="80898" name="Picture 2" descr="http://www.nancyrourke.com/paintings/deaf/coloraslMED.jpg"/>
          <p:cNvPicPr>
            <a:picLocks noChangeAspect="1" noChangeArrowheads="1"/>
          </p:cNvPicPr>
          <p:nvPr/>
        </p:nvPicPr>
        <p:blipFill>
          <a:blip r:embed="rId3" cstate="print"/>
          <a:srcRect l="29762" t="9006" r="51190"/>
          <a:stretch>
            <a:fillRect/>
          </a:stretch>
        </p:blipFill>
        <p:spPr bwMode="auto">
          <a:xfrm>
            <a:off x="6705600" y="1143000"/>
            <a:ext cx="1219200" cy="4619626"/>
          </a:xfrm>
          <a:prstGeom prst="rect">
            <a:avLst/>
          </a:prstGeom>
          <a:noFill/>
        </p:spPr>
      </p:pic>
      <p:pic>
        <p:nvPicPr>
          <p:cNvPr id="80900" name="Picture 4" descr="http://www.nancyrourke.com/paintings/deaf/agbwhipsdeafhorseMED.jpg"/>
          <p:cNvPicPr>
            <a:picLocks noChangeAspect="1" noChangeArrowheads="1"/>
          </p:cNvPicPr>
          <p:nvPr/>
        </p:nvPicPr>
        <p:blipFill>
          <a:blip r:embed="rId4" cstate="print"/>
          <a:srcRect t="50000"/>
          <a:stretch>
            <a:fillRect/>
          </a:stretch>
        </p:blipFill>
        <p:spPr bwMode="auto">
          <a:xfrm>
            <a:off x="3581400" y="3048000"/>
            <a:ext cx="2728451" cy="1752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09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2012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9884" name="AutoShape 12" descr="Introduction to American Deaf Culture by Thomas K. Holco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6" name="AutoShape 14" descr="Introduction to American Deaf Culture by Thomas K. Holco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8" name="AutoShape 16" descr="Introduction to American Deaf Culture by Thomas K. Holco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6" name="Picture 2" descr="http://www.nancyrourke.com/paintings/deaf/agbwhipsdeafhorse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4067" y="762000"/>
            <a:ext cx="4329933" cy="5562600"/>
          </a:xfrm>
          <a:prstGeom prst="rect">
            <a:avLst/>
          </a:prstGeom>
          <a:noFill/>
        </p:spPr>
      </p:pic>
      <p:pic>
        <p:nvPicPr>
          <p:cNvPr id="36868" name="Picture 4" descr="http://www.nancyrourke.com/paintings/deaf/deafeugenics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1937"/>
            <a:ext cx="4343400" cy="553266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0" y="6324600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hlinkClick r:id="rId4" action="ppaction://hlinkpres?slideindex=1&amp;slidetitle="/>
              </a:rPr>
              <a:t>http://www.nancyrourke.com/noeugenics.htm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63246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hlinkClick r:id="rId4" action="ppaction://hlinkpres?slideindex=1&amp;slidetitle="/>
              </a:rPr>
              <a:t>http://www.nancyrourke.com/agbwhipsdeafhorse.htm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2013 Motifs</a:t>
            </a:r>
            <a:endParaRPr lang="en-US" sz="32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304796" y="1066797"/>
            <a:ext cx="9601200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Dots/Black Holes</a:t>
            </a:r>
            <a:r>
              <a:rPr lang="en-US" sz="200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--------------------------------------------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Invasion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Attacking. Second wave of </a:t>
            </a:r>
            <a:r>
              <a:rPr lang="en-US" sz="16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Oralism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12---------------------</a:t>
            </a:r>
            <a:b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Remembering the first 12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nameless children who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died from CI complicated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surgeries.</a:t>
            </a:r>
            <a:endParaRPr lang="en-US" sz="20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pic>
        <p:nvPicPr>
          <p:cNvPr id="86018" name="Picture 2" descr="http://www.nancyrourke.com/paintings/deaf/dotsbetrayedMED.jpg"/>
          <p:cNvPicPr>
            <a:picLocks noChangeAspect="1" noChangeArrowheads="1"/>
          </p:cNvPicPr>
          <p:nvPr/>
        </p:nvPicPr>
        <p:blipFill>
          <a:blip r:embed="rId3" cstate="print"/>
          <a:srcRect t="10853" r="55000" b="34884"/>
          <a:stretch>
            <a:fillRect/>
          </a:stretch>
        </p:blipFill>
        <p:spPr bwMode="auto">
          <a:xfrm>
            <a:off x="6400800" y="1066800"/>
            <a:ext cx="2743200" cy="2667000"/>
          </a:xfrm>
          <a:prstGeom prst="rect">
            <a:avLst/>
          </a:prstGeom>
          <a:noFill/>
        </p:spPr>
      </p:pic>
      <p:pic>
        <p:nvPicPr>
          <p:cNvPr id="86020" name="Picture 4" descr="http://www.nancyrourke.com/paintings/deaf/dotsbetrayedHIDDEN.jpg"/>
          <p:cNvPicPr>
            <a:picLocks noChangeAspect="1" noChangeArrowheads="1"/>
          </p:cNvPicPr>
          <p:nvPr/>
        </p:nvPicPr>
        <p:blipFill>
          <a:blip r:embed="rId4" cstate="print"/>
          <a:srcRect t="10853" r="53750" b="34884"/>
          <a:stretch>
            <a:fillRect/>
          </a:stretch>
        </p:blipFill>
        <p:spPr bwMode="auto">
          <a:xfrm>
            <a:off x="3505200" y="2743200"/>
            <a:ext cx="2819400" cy="2667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09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2013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9884" name="AutoShape 12" descr="Introduction to American Deaf Culture by Thomas K. Holco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6" name="AutoShape 14" descr="Introduction to American Deaf Culture by Thomas K. Holco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888" name="AutoShape 16" descr="Introduction to American Deaf Culture by Thomas K. Holco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794" name="Picture 2" descr="http://www.nancyrourke.com/paintings/deaf/secondwaveoralism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4514050" cy="3609976"/>
          </a:xfrm>
          <a:prstGeom prst="rect">
            <a:avLst/>
          </a:prstGeom>
          <a:noFill/>
        </p:spPr>
      </p:pic>
      <p:pic>
        <p:nvPicPr>
          <p:cNvPr id="33796" name="Picture 4" descr="http://www.nancyrourke.com/paintings/deaf/dotsbetrayedM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762000"/>
            <a:ext cx="4495800" cy="3624739"/>
          </a:xfrm>
          <a:prstGeom prst="rect">
            <a:avLst/>
          </a:prstGeom>
          <a:noFill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>
            <a:lum bright="10000" contrast="40000"/>
          </a:blip>
          <a:srcRect l="2344" t="27083" r="33594" b="22917"/>
          <a:stretch>
            <a:fillRect/>
          </a:stretch>
        </p:blipFill>
        <p:spPr bwMode="auto">
          <a:xfrm>
            <a:off x="4648200" y="4445620"/>
            <a:ext cx="4121150" cy="241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 l="35938" t="31250" r="17968" b="35417"/>
          <a:stretch>
            <a:fillRect/>
          </a:stretch>
        </p:blipFill>
        <p:spPr bwMode="auto">
          <a:xfrm>
            <a:off x="0" y="4419600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 Motifs</a:t>
            </a:r>
            <a:endParaRPr lang="en-US" sz="32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304796" y="1066797"/>
            <a:ext cx="8229604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Body Hole</a:t>
            </a:r>
            <a:r>
              <a:rPr lang="en-US" sz="200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--------------------------------------------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motif</a:t>
            </a: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communicates that the dominant culture has not </a:t>
            </a: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allowed </a:t>
            </a: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Deaf people to become fully realized human beings </a:t>
            </a: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</a:t>
            </a:r>
            <a:r>
              <a:rPr lang="en-US" sz="16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access to ASL, Deaf culture and a DEAF WORLD view.</a:t>
            </a:r>
            <a:endParaRPr lang="en-US" sz="2400" dirty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Monkey----------------------</a:t>
            </a:r>
            <a:b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rimitive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stage of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evolution.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Darwinism.</a:t>
            </a: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 smtClean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Black Flag----------------------------</a:t>
            </a:r>
            <a:br>
              <a:rPr lang="en-US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i="0" u="none" strike="noStrike" kern="1200" cap="none" spc="0" baseline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to pay a tribute to the</a:t>
            </a:r>
            <a:r>
              <a:rPr lang="en-US" sz="1600" b="0" i="0" u="none" strike="noStrike" kern="1200" cap="none" spc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first 12 nameless </a:t>
            </a:r>
            <a:br>
              <a:rPr lang="en-US" sz="1600" b="0" i="0" u="none" strike="noStrike" kern="1200" cap="none" spc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i="0" u="none" strike="noStrike" kern="1200" cap="none" spc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Deaf children who died from CI surgery </a:t>
            </a:r>
            <a:br>
              <a:rPr lang="en-US" sz="1600" b="0" i="0" u="none" strike="noStrike" kern="1200" cap="none" spc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b="0" i="0" u="none" strike="noStrike" kern="1200" cap="none" spc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complications.</a:t>
            </a:r>
            <a:endParaRPr lang="en-US" sz="20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pic>
        <p:nvPicPr>
          <p:cNvPr id="91138" name="Picture 2" descr="http://www.nancyrourke.com/paintings/deaf/deafdisempowermentMED.jpg"/>
          <p:cNvPicPr>
            <a:picLocks noChangeAspect="1" noChangeArrowheads="1"/>
          </p:cNvPicPr>
          <p:nvPr/>
        </p:nvPicPr>
        <p:blipFill>
          <a:blip r:embed="rId3" cstate="print"/>
          <a:srcRect l="18222" r="19302" b="6072"/>
          <a:stretch>
            <a:fillRect/>
          </a:stretch>
        </p:blipFill>
        <p:spPr bwMode="auto">
          <a:xfrm>
            <a:off x="7162800" y="762000"/>
            <a:ext cx="1726854" cy="3352800"/>
          </a:xfrm>
          <a:prstGeom prst="rect">
            <a:avLst/>
          </a:prstGeom>
          <a:noFill/>
        </p:spPr>
      </p:pic>
      <p:pic>
        <p:nvPicPr>
          <p:cNvPr id="91140" name="Picture 4" descr="http://www.nancyrourke.com/paintings/deaf/socialdarwinismMED.jpg"/>
          <p:cNvPicPr>
            <a:picLocks noChangeAspect="1" noChangeArrowheads="1"/>
          </p:cNvPicPr>
          <p:nvPr/>
        </p:nvPicPr>
        <p:blipFill>
          <a:blip r:embed="rId4" cstate="print"/>
          <a:srcRect t="31111" b="17778"/>
          <a:stretch>
            <a:fillRect/>
          </a:stretch>
        </p:blipFill>
        <p:spPr bwMode="auto">
          <a:xfrm>
            <a:off x="4267200" y="3048000"/>
            <a:ext cx="2669377" cy="1752600"/>
          </a:xfrm>
          <a:prstGeom prst="rect">
            <a:avLst/>
          </a:prstGeom>
          <a:noFill/>
        </p:spPr>
      </p:pic>
      <p:pic>
        <p:nvPicPr>
          <p:cNvPr id="8" name="Picture 4" descr="http://www.nancyrourke.com/paintings/deaf/twelvein1989MED.jpg"/>
          <p:cNvPicPr>
            <a:picLocks noChangeAspect="1" noChangeArrowheads="1"/>
          </p:cNvPicPr>
          <p:nvPr/>
        </p:nvPicPr>
        <p:blipFill>
          <a:blip r:embed="rId5" cstate="print"/>
          <a:srcRect b="52500"/>
          <a:stretch>
            <a:fillRect/>
          </a:stretch>
        </p:blipFill>
        <p:spPr bwMode="auto">
          <a:xfrm>
            <a:off x="5326366" y="5029200"/>
            <a:ext cx="3817634" cy="144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09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7052" name="Picture 12" descr="http://www.nancyrourke.com/paintings/deaf/socialdarwinism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752475"/>
            <a:ext cx="4456378" cy="572452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hlinkClick r:id="rId3" action="ppaction://hlinkpres?slideindex=1&amp;slidetitle="/>
              </a:rPr>
              <a:t>http://www.nancyrourke.com/socialdarwinism.htm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343400" y="1219200"/>
            <a:ext cx="5105400" cy="396240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rPr>
              <a:t>Nancy Rourke: 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rPr>
              <a:t>Deaf Artist Series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</a:rPr>
              <a:t>book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12" name="Picture 11" descr="bookcoverfinal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-1" y="665054"/>
            <a:ext cx="4786631" cy="61929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990600"/>
            <a:ext cx="8229600" cy="9144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</a:rPr>
              <a:t>The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/>
              </a:rPr>
              <a:t>book contains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4344" y="2027237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214 pages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</a:b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12 chapters 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</a:b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rPr>
              <a:t>536 images of my paintings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</a:endParaRP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38281" t="17708" r="16406" b="4167"/>
          <a:stretch>
            <a:fillRect/>
          </a:stretch>
        </p:blipFill>
        <p:spPr bwMode="auto">
          <a:xfrm>
            <a:off x="4849368" y="1295400"/>
            <a:ext cx="430174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2014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61996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Motifs Used </a:t>
            </a:r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lang="en-US" sz="32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Paintings 2015</a:t>
            </a:r>
            <a:endParaRPr lang="en-US" sz="3200" dirty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Content Placeholder 2"/>
          <p:cNvSpPr txBox="1"/>
          <p:nvPr/>
        </p:nvSpPr>
        <p:spPr>
          <a:xfrm>
            <a:off x="304796" y="1066797"/>
            <a:ext cx="8229604" cy="58674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Octopus</a:t>
            </a:r>
            <a:r>
              <a:rPr lang="en-US" sz="200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--------------------------------------------</a:t>
            </a:r>
            <a:r>
              <a:rPr lang="en-US" sz="24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4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Captialism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 Power. Seize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control of Deaf 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community.</a:t>
            </a: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err="1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AGBell</a:t>
            </a:r>
            <a:endParaRPr lang="en-US" sz="24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b="0" i="0" u="none" strike="noStrike" kern="1200" cap="none" spc="0" baseline="0" dirty="0" smtClean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000" kern="0" dirty="0" smtClean="0">
              <a:solidFill>
                <a:srgbClr val="FFFF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 hangingPunct="0">
              <a:spcBef>
                <a:spcPts val="600"/>
              </a:spcBef>
              <a:buSzPct val="100000"/>
              <a:buFont typeface="Arial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kern="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Two-Way Mirror</a:t>
            </a:r>
            <a:r>
              <a:rPr lang="en-US" sz="20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--</a:t>
            </a:r>
            <a:r>
              <a:rPr lang="en-US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20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Represents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concepts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 being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two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faced or the idea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of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having a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two-way </a:t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mirror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  Mirrors also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reflect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real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people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hiding behind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mask of </a:t>
            </a:r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benevolence.</a:t>
            </a:r>
            <a:endParaRPr lang="en-US" sz="20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  <a:cs typeface="Arial"/>
            </a:endParaRPr>
          </a:p>
        </p:txBody>
      </p:sp>
      <p:pic>
        <p:nvPicPr>
          <p:cNvPr id="93186" name="Picture 2" descr="http://www.nancyrourke.com/paintings/deaf/playandprofitMED.jpg"/>
          <p:cNvPicPr>
            <a:picLocks noChangeAspect="1" noChangeArrowheads="1"/>
          </p:cNvPicPr>
          <p:nvPr/>
        </p:nvPicPr>
        <p:blipFill>
          <a:blip r:embed="rId3" cstate="print"/>
          <a:srcRect b="6165"/>
          <a:stretch>
            <a:fillRect/>
          </a:stretch>
        </p:blipFill>
        <p:spPr bwMode="auto">
          <a:xfrm>
            <a:off x="6635628" y="838200"/>
            <a:ext cx="2508372" cy="3124200"/>
          </a:xfrm>
          <a:prstGeom prst="rect">
            <a:avLst/>
          </a:prstGeom>
          <a:noFill/>
        </p:spPr>
      </p:pic>
      <p:pic>
        <p:nvPicPr>
          <p:cNvPr id="93188" name="Picture 4" descr="http://www.nancyrourke.com/paintings/deaf/twowaymirror2BOTHforwe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705319"/>
            <a:ext cx="3400425" cy="2171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309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5234" name="Picture 2" descr="http://www.nancyrourke.com/paintings/deaf/twowaymirror2BOTHforw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83927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64770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hlinkClick r:id="rId3" action="ppaction://hlinkpres?slideindex=1&amp;slidetitle="/>
              </a:rPr>
              <a:t>http://www.nancyrourke.com/twowaymirror.htm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7031" t="2083" r="3907" b="6250"/>
          <a:stretch>
            <a:fillRect/>
          </a:stretch>
        </p:blipFill>
        <p:spPr bwMode="auto">
          <a:xfrm>
            <a:off x="76200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3733800" y="762000"/>
            <a:ext cx="4724400" cy="381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28</a:t>
            </a:r>
            <a:r>
              <a:rPr lang="en-US" sz="16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600" b="0" i="0" u="none" strike="noStrike" kern="1200" cap="none" spc="0" baseline="0" dirty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Days in </a:t>
            </a:r>
            <a:r>
              <a:rPr lang="en-US" sz="1600" dirty="0" smtClean="0">
                <a:solidFill>
                  <a:srgbClr val="FFFF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February</a:t>
            </a:r>
            <a:r>
              <a:rPr lang="en-US" sz="1600" b="0" i="0" u="none" strike="noStrike" kern="1200" cap="none" spc="0" baseline="0" dirty="0" smtClean="0">
                <a:solidFill>
                  <a:srgbClr val="FFFF00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Challenge Project</a:t>
            </a:r>
            <a:endParaRPr lang="en-US" b="0" i="0" u="none" strike="noStrike" kern="1200" cap="none" spc="0" baseline="0" dirty="0">
              <a:solidFill>
                <a:srgbClr val="FFFF00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85799"/>
            <a:ext cx="3535833" cy="617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733800" y="1066800"/>
            <a:ext cx="2971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Theme: </a:t>
            </a:r>
            <a:r>
              <a:rPr lang="en-US" sz="1200" dirty="0" smtClean="0">
                <a:solidFill>
                  <a:schemeClr val="bg1"/>
                </a:solidFill>
              </a:rPr>
              <a:t>Solidarity/</a:t>
            </a:r>
            <a:r>
              <a:rPr lang="en-US" sz="1200" dirty="0" err="1" smtClean="0">
                <a:solidFill>
                  <a:schemeClr val="bg1"/>
                </a:solidFill>
              </a:rPr>
              <a:t>ARTivism</a:t>
            </a:r>
            <a:r>
              <a:rPr lang="en-US" sz="1400" dirty="0" smtClean="0">
                <a:solidFill>
                  <a:schemeClr val="bg1"/>
                </a:solidFill>
              </a:rPr>
              <a:t>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Motifs in resistance and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u="sng" dirty="0" smtClean="0">
                <a:solidFill>
                  <a:schemeClr val="bg1"/>
                </a:solidFill>
              </a:rPr>
              <a:t>Day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 chain,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 light bulb,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3 feather,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4 hand,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5 mirror,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6 handstand,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7 lock,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8 flower,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9 profit,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10 butterfly,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11 jigsaw puzzle,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12 candle,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13 AGB,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14 ladder,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15 blue tape,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16 eyes,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17 hook,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18 tree, affirmative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19 mask,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20 baby,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21 nails or screws,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22 hands holding, affirmative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2062639"/>
            <a:ext cx="2895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23 puppet,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24 solitary fist,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25 octopus, resistance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26 door, affirmative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27 checkerboard, resistance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28 round table, affirmative 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u="sng" dirty="0" smtClean="0">
                <a:solidFill>
                  <a:schemeClr val="bg1"/>
                </a:solidFill>
              </a:rPr>
              <a:t>Rules</a:t>
            </a:r>
            <a:r>
              <a:rPr lang="en-US" sz="1400" dirty="0" smtClean="0">
                <a:solidFill>
                  <a:schemeClr val="bg1"/>
                </a:solidFill>
              </a:rPr>
              <a:t/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1) Artwork must be completed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each day.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2) you can use any medium.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Any size of artwork.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3) Do your own creativity.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4) **Must be Deaf Experience.**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5) Post your finished artwork, with title, your name, medium, size, and description on </a:t>
            </a:r>
            <a:r>
              <a:rPr lang="en-US" sz="1400" dirty="0" err="1" smtClean="0">
                <a:solidFill>
                  <a:schemeClr val="bg1"/>
                </a:solidFill>
              </a:rPr>
              <a:t>De'VIA</a:t>
            </a:r>
            <a:r>
              <a:rPr lang="en-US" sz="1400" dirty="0" smtClean="0">
                <a:solidFill>
                  <a:schemeClr val="bg1"/>
                </a:solidFill>
              </a:rPr>
              <a:t> Central FB page.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9000" y="1117937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677 artworks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55 participants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5 from Europe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934" y="185885"/>
            <a:ext cx="7827942" cy="499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13492" t="55556" r="14187" b="19047"/>
          <a:stretch/>
        </p:blipFill>
        <p:spPr>
          <a:xfrm>
            <a:off x="1062037" y="2590800"/>
            <a:ext cx="7329488" cy="144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0" y="3048000"/>
            <a:ext cx="4572000" cy="2286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1325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2344" t="23958" r="33594" b="18750"/>
          <a:stretch>
            <a:fillRect/>
          </a:stretch>
        </p:blipFill>
        <p:spPr bwMode="auto">
          <a:xfrm>
            <a:off x="1981200" y="1295400"/>
            <a:ext cx="533954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5105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Curriculum Development Project at </a:t>
            </a:r>
            <a:b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California School for the Deaf Fremont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325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2438400"/>
            <a:ext cx="9144000" cy="1323439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2010-2015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0" i="0" u="none" strike="noStrike" kern="1200" cap="none" spc="0" baseline="0" dirty="0" err="1" smtClean="0">
                <a:solidFill>
                  <a:srgbClr val="FFE947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Artivism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1325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67400" y="3657600"/>
            <a:ext cx="13716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5800" y="468868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How </a:t>
            </a:r>
            <a:r>
              <a:rPr lang="en-US" dirty="0" err="1" smtClean="0">
                <a:solidFill>
                  <a:srgbClr val="FFFF00"/>
                </a:solidFill>
              </a:rPr>
              <a:t>De’VIA</a:t>
            </a:r>
            <a:r>
              <a:rPr lang="en-US" dirty="0" smtClean="0">
                <a:solidFill>
                  <a:srgbClr val="FFFF00"/>
                </a:solidFill>
              </a:rPr>
              <a:t> impact Deaf </a:t>
            </a:r>
            <a:r>
              <a:rPr lang="en-US" dirty="0" err="1" smtClean="0">
                <a:solidFill>
                  <a:srgbClr val="FFFF00"/>
                </a:solidFill>
              </a:rPr>
              <a:t>Education:</a:t>
            </a:r>
            <a:r>
              <a:rPr lang="en-US" dirty="0" err="1" smtClean="0"/>
              <a:t>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l="19167" t="11481" r="23333" b="12963"/>
          <a:stretch/>
        </p:blipFill>
        <p:spPr>
          <a:xfrm>
            <a:off x="2057400" y="1447800"/>
            <a:ext cx="5257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4704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5"/>
          <p:cNvSpPr txBox="1"/>
          <p:nvPr/>
        </p:nvSpPr>
        <p:spPr>
          <a:xfrm>
            <a:off x="762000" y="76200"/>
            <a:ext cx="8153400" cy="6172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Second Wave of </a:t>
            </a:r>
            <a:r>
              <a:rPr lang="en-US" sz="4000" kern="0" dirty="0" err="1" smtClean="0">
                <a:solidFill>
                  <a:srgbClr val="FFFF00"/>
                </a:solidFill>
                <a:latin typeface="Calibri"/>
              </a:rPr>
              <a:t>De’VIA</a:t>
            </a:r>
            <a:r>
              <a:rPr lang="en-US" sz="4000" kern="0" dirty="0" smtClean="0">
                <a:solidFill>
                  <a:srgbClr val="FFFF00"/>
                </a:solidFill>
                <a:latin typeface="Calibri"/>
              </a:rPr>
              <a:t> 2010-present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00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err="1" smtClean="0">
                <a:solidFill>
                  <a:srgbClr val="FFFFFF"/>
                </a:solidFill>
                <a:latin typeface="Calibri"/>
              </a:rPr>
              <a:t>ARTivism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 (Activist + Artist)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Visual art about our truths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Media exploring Deaf history, ASL and Deaf life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ASL literature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 smtClean="0">
                <a:solidFill>
                  <a:srgbClr val="FFFF00"/>
                </a:solidFill>
                <a:latin typeface="Calibri"/>
              </a:rPr>
              <a:t>-</a:t>
            </a:r>
            <a:r>
              <a:rPr lang="en-US" sz="2800" kern="0" dirty="0" smtClean="0">
                <a:solidFill>
                  <a:srgbClr val="FFFFFF"/>
                </a:solidFill>
                <a:latin typeface="Calibri"/>
              </a:rPr>
              <a:t>Social Media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kern="0" dirty="0" smtClean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25092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err="1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Artivism</a:t>
            </a: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2010-15</a:t>
            </a:r>
            <a:endParaRPr lang="en-US" sz="4000" dirty="0" smtClean="0">
              <a:solidFill>
                <a:srgbClr val="FFE94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6628" name="Picture 4" descr="http://www.nancyrourke.com/paintings/deaf/deafpriso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667000"/>
            <a:ext cx="1623942" cy="2057400"/>
          </a:xfrm>
          <a:prstGeom prst="rect">
            <a:avLst/>
          </a:prstGeom>
          <a:noFill/>
        </p:spPr>
      </p:pic>
      <p:pic>
        <p:nvPicPr>
          <p:cNvPr id="5" name="Picture 2" descr="427398_3209829041110_1738663447_n.jpg"/>
          <p:cNvPicPr>
            <a:picLocks noChangeAspect="1"/>
          </p:cNvPicPr>
          <p:nvPr/>
        </p:nvPicPr>
        <p:blipFill>
          <a:blip r:embed="rId3" cstate="print">
            <a:lum bright="12000" contrast="22000"/>
          </a:blip>
          <a:srcRect l="5405" r="32432"/>
          <a:stretch>
            <a:fillRect/>
          </a:stretch>
        </p:blipFill>
        <p:spPr>
          <a:xfrm>
            <a:off x="304800" y="4953000"/>
            <a:ext cx="1570866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603815_10151393081106811_1584687948_n.jpg"/>
          <p:cNvPicPr>
            <a:picLocks noChangeAspect="1"/>
          </p:cNvPicPr>
          <p:nvPr/>
        </p:nvPicPr>
        <p:blipFill>
          <a:blip r:embed="rId4" cstate="print"/>
          <a:srcRect t="14754"/>
          <a:stretch>
            <a:fillRect/>
          </a:stretch>
        </p:blipFill>
        <p:spPr>
          <a:xfrm>
            <a:off x="304800" y="762000"/>
            <a:ext cx="3194537" cy="1815477"/>
          </a:xfrm>
          <a:prstGeom prst="rect">
            <a:avLst/>
          </a:prstGeom>
          <a:noFill/>
          <a:ln>
            <a:noFill/>
          </a:ln>
        </p:spPr>
      </p:pic>
      <p:sp>
        <p:nvSpPr>
          <p:cNvPr id="26630" name="AutoShape 6" descr="https://scontent.fsnc1-1.fna.fbcdn.net/hphotos-xfp1/v/t1.0-9/10448208_10204077728605497_7007654518797576998_n.jpg?oh=1ec6ec948bdfed60da39d26305b47d37&amp;oe=569C192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2" name="AutoShape 8" descr="https://scontent.fsnc1-1.fna.fbcdn.net/hphotos-xfp1/v/t1.0-9/10448208_10204077728605497_7007654518797576998_n.jpg?oh=1ec6ec948bdfed60da39d26305b47d37&amp;oe=569C192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4" name="AutoShape 10" descr="https://scontent.fsnc1-1.fna.fbcdn.net/hphotos-xfp1/v/t1.0-9/10448208_10204077728605497_7007654518797576998_n.jpg?oh=1ec6ec948bdfed60da39d26305b47d37&amp;oe=569C192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5" cstate="print"/>
          <a:srcRect l="2344" t="32292" r="77344" b="15625"/>
          <a:stretch>
            <a:fillRect/>
          </a:stretch>
        </p:blipFill>
        <p:spPr bwMode="auto">
          <a:xfrm>
            <a:off x="4916423" y="2667000"/>
            <a:ext cx="106984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6" cstate="print"/>
          <a:srcRect l="13281" t="32292" r="44531" b="28125"/>
          <a:stretch>
            <a:fillRect/>
          </a:stretch>
        </p:blipFill>
        <p:spPr bwMode="auto">
          <a:xfrm>
            <a:off x="6019800" y="685800"/>
            <a:ext cx="3124200" cy="219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7" cstate="print"/>
          <a:srcRect l="14063" t="14583" r="44531" b="7292"/>
          <a:stretch>
            <a:fillRect/>
          </a:stretch>
        </p:blipFill>
        <p:spPr bwMode="auto">
          <a:xfrm>
            <a:off x="6343904" y="2895600"/>
            <a:ext cx="280009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nancyrourke.com/paintings/deaf/iamadeafsurvivorME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2590800"/>
            <a:ext cx="2873001" cy="2286000"/>
          </a:xfrm>
          <a:prstGeom prst="rect">
            <a:avLst/>
          </a:prstGeom>
          <a:noFill/>
        </p:spPr>
      </p:pic>
      <p:pic>
        <p:nvPicPr>
          <p:cNvPr id="15" name="Picture 6" descr="http://www.nancyrourke.com/paintings/deaf/deafbeatenME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4724400"/>
            <a:ext cx="2747433" cy="2133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71325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2015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E947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Second Wave</a:t>
            </a:r>
            <a:r>
              <a:rPr lang="en-US" sz="2800" b="0" i="0" u="none" strike="noStrike" kern="1200" cap="none" spc="0" dirty="0" smtClean="0">
                <a:solidFill>
                  <a:schemeClr val="bg1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of Milan</a:t>
            </a:r>
            <a:endParaRPr lang="en-US" sz="1100" b="0" i="0" u="none" strike="noStrike" kern="1200" cap="none" spc="0" baseline="0" dirty="0">
              <a:solidFill>
                <a:schemeClr val="bg1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secondwaveofmilan2015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0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3259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Contact Information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0" y="3856037"/>
            <a:ext cx="4038600" cy="2620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800" b="1" dirty="0" smtClean="0"/>
              <a:t>Website</a:t>
            </a:r>
            <a:r>
              <a:rPr lang="en-US" sz="1800" dirty="0" smtClean="0"/>
              <a:t> </a:t>
            </a:r>
            <a:r>
              <a:rPr lang="en-US" sz="1800" dirty="0" smtClean="0"/>
              <a:t>www.nancyrourke.com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375" t="12500" r="10938" b="26524"/>
          <a:stretch>
            <a:fillRect/>
          </a:stretch>
        </p:blipFill>
        <p:spPr bwMode="auto">
          <a:xfrm>
            <a:off x="4895088" y="4246359"/>
            <a:ext cx="424891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l="3125" t="17708" r="5469" b="20833"/>
          <a:stretch>
            <a:fillRect/>
          </a:stretch>
        </p:blipFill>
        <p:spPr bwMode="auto">
          <a:xfrm>
            <a:off x="0" y="4246359"/>
            <a:ext cx="4876800" cy="245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38100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Twitter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@</a:t>
            </a:r>
            <a:r>
              <a:rPr lang="en-US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nancyrourke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1430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Facebook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Nancy Rourke Expressionist </a:t>
            </a:r>
            <a:r>
              <a:rPr lang="en-US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Paintings</a:t>
            </a:r>
            <a:endParaRPr lang="en-US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4" cstate="print"/>
          <a:srcRect l="3125" t="23958" r="14063" b="25000"/>
          <a:stretch>
            <a:fillRect/>
          </a:stretch>
        </p:blipFill>
        <p:spPr bwMode="auto">
          <a:xfrm>
            <a:off x="0" y="1555630"/>
            <a:ext cx="4876800" cy="225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590796"/>
            <a:ext cx="9144000" cy="29854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1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Thank you</a:t>
            </a:r>
            <a:endParaRPr lang="en-US" sz="14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4201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/>
          <p:nvPr/>
        </p:nvSpPr>
        <p:spPr>
          <a:xfrm>
            <a:off x="0" y="15240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err="1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Abit</a:t>
            </a: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about My Life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2" descr="reallydeafM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09800" y="927816"/>
            <a:ext cx="4648199" cy="59301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000" y="571500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Self-Portrait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2010</a:t>
            </a:r>
            <a:endParaRPr lang="en-US" sz="1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 txBox="1"/>
          <p:nvPr/>
        </p:nvSpPr>
        <p:spPr>
          <a:xfrm>
            <a:off x="533400" y="838200"/>
            <a:ext cx="8382000" cy="495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Calibri"/>
              </a:rPr>
              <a:t>born Deaf.</a:t>
            </a:r>
            <a:endParaRPr lang="en-US" sz="28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342900" indent="-342900" hangingPunct="0">
              <a:spcBef>
                <a:spcPts val="700"/>
              </a:spcBef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FFFFFF"/>
                </a:solidFill>
              </a:rPr>
              <a:t>started drawing at age 6.</a:t>
            </a:r>
          </a:p>
          <a:p>
            <a:pPr marL="342900" lvl="0" indent="-342900" hangingPunct="0">
              <a:spcBef>
                <a:spcPts val="700"/>
              </a:spcBef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FFFFFF"/>
                </a:solidFill>
              </a:rPr>
              <a:t>mainstreamed/oral school.</a:t>
            </a:r>
          </a:p>
          <a:p>
            <a:pPr marL="342900" lvl="0" indent="-342900" hangingPunct="0">
              <a:spcBef>
                <a:spcPts val="700"/>
              </a:spcBef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>
                <a:solidFill>
                  <a:srgbClr val="FFFFFF"/>
                </a:solidFill>
              </a:rPr>
              <a:t>g</a:t>
            </a:r>
            <a:r>
              <a:rPr lang="en-US" sz="2800" dirty="0" smtClean="0">
                <a:solidFill>
                  <a:srgbClr val="FFFFFF"/>
                </a:solidFill>
              </a:rPr>
              <a:t>raduated from RIT/NTID in graphic design and painting.</a:t>
            </a:r>
          </a:p>
          <a:p>
            <a:pPr marL="342900" lvl="0" indent="-342900" hangingPunct="0">
              <a:spcBef>
                <a:spcPts val="700"/>
              </a:spcBef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FFFFFF"/>
                </a:solidFill>
              </a:rPr>
              <a:t>graphic designer for Xerox, IBM, 20th Century Fox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and Microsoft for 20 years.</a:t>
            </a:r>
          </a:p>
          <a:p>
            <a:pPr marL="342900" lvl="0" indent="-342900" hangingPunct="0">
              <a:spcBef>
                <a:spcPts val="700"/>
              </a:spcBef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smtClean="0">
                <a:solidFill>
                  <a:srgbClr val="FFFFFF"/>
                </a:solidFill>
              </a:rPr>
              <a:t>full time painter in 2001.</a:t>
            </a:r>
          </a:p>
          <a:p>
            <a:pPr marL="342900" lvl="0" indent="-342900" hangingPunct="0">
              <a:spcBef>
                <a:spcPts val="700"/>
              </a:spcBef>
              <a:buFont typeface="Arial" panose="020B0604020202020204" pitchFamily="34" charset="0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dirty="0" err="1" smtClean="0">
                <a:solidFill>
                  <a:srgbClr val="FFFFFF"/>
                </a:solidFill>
              </a:rPr>
              <a:t>De’VIA</a:t>
            </a:r>
            <a:r>
              <a:rPr lang="en-US" sz="2800" dirty="0" smtClean="0">
                <a:solidFill>
                  <a:srgbClr val="FFFFFF"/>
                </a:solidFill>
              </a:rPr>
              <a:t> artist in 2010.</a:t>
            </a: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lvl="0" indent="-514350" hangingPunct="0">
              <a:spcBef>
                <a:spcPts val="7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dirty="0" smtClean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0" y="762000"/>
            <a:ext cx="91440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kern="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</a:t>
            </a:r>
            <a:r>
              <a:rPr lang="en-US" sz="2400" b="0" i="0" u="none" strike="noStrike" kern="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arly paintings from 2001-2009.</a:t>
            </a: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ctr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0418" name="Picture 2" descr="http://www.nancyrourke.com/paintings/houghtonl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19400" cy="1985839"/>
          </a:xfrm>
          <a:prstGeom prst="rect">
            <a:avLst/>
          </a:prstGeom>
          <a:noFill/>
        </p:spPr>
      </p:pic>
      <p:pic>
        <p:nvPicPr>
          <p:cNvPr id="60420" name="Picture 4" descr="http://www.nancyrourke.com/paintings/bestpar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0"/>
            <a:ext cx="2546554" cy="1981200"/>
          </a:xfrm>
          <a:prstGeom prst="rect">
            <a:avLst/>
          </a:prstGeom>
          <a:noFill/>
        </p:spPr>
      </p:pic>
      <p:pic>
        <p:nvPicPr>
          <p:cNvPr id="60422" name="Picture 6" descr="http://www.nancyrourke.com/paintings/bestj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1649" y="0"/>
            <a:ext cx="2002351" cy="1981200"/>
          </a:xfrm>
          <a:prstGeom prst="rect">
            <a:avLst/>
          </a:prstGeom>
          <a:noFill/>
        </p:spPr>
      </p:pic>
      <p:pic>
        <p:nvPicPr>
          <p:cNvPr id="60424" name="Picture 8" descr="http://www.nancyrourke.com/paintings/coffeecrea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0019" y="0"/>
            <a:ext cx="1559581" cy="1981200"/>
          </a:xfrm>
          <a:prstGeom prst="rect">
            <a:avLst/>
          </a:prstGeom>
          <a:noFill/>
        </p:spPr>
      </p:pic>
      <p:pic>
        <p:nvPicPr>
          <p:cNvPr id="60426" name="Picture 10" descr="http://www.nancyrourke.com/paintings/biord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81600"/>
            <a:ext cx="2146116" cy="1676400"/>
          </a:xfrm>
          <a:prstGeom prst="rect">
            <a:avLst/>
          </a:prstGeom>
          <a:noFill/>
        </p:spPr>
      </p:pic>
      <p:pic>
        <p:nvPicPr>
          <p:cNvPr id="60428" name="Picture 12" descr="http://www.nancyrourke.com/paintings/jav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5195489"/>
            <a:ext cx="2362200" cy="1662511"/>
          </a:xfrm>
          <a:prstGeom prst="rect">
            <a:avLst/>
          </a:prstGeom>
          <a:noFill/>
        </p:spPr>
      </p:pic>
      <p:pic>
        <p:nvPicPr>
          <p:cNvPr id="60430" name="Picture 14" descr="http://www.nancyrourke.com/paintings/attheshor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5181600"/>
            <a:ext cx="2264529" cy="1676400"/>
          </a:xfrm>
          <a:prstGeom prst="rect">
            <a:avLst/>
          </a:prstGeom>
          <a:noFill/>
        </p:spPr>
      </p:pic>
      <p:pic>
        <p:nvPicPr>
          <p:cNvPr id="60434" name="Picture 18" descr="http://www.nancyrourke.com/paintings/trailwa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0485" y="5181600"/>
            <a:ext cx="2173515" cy="1676401"/>
          </a:xfrm>
          <a:prstGeom prst="rect">
            <a:avLst/>
          </a:prstGeom>
          <a:noFill/>
        </p:spPr>
      </p:pic>
      <p:pic>
        <p:nvPicPr>
          <p:cNvPr id="5122" name="Picture 2" descr="http://www.nancyrourke.com/paintings/chinatown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2057400"/>
            <a:ext cx="1897380" cy="1524000"/>
          </a:xfrm>
          <a:prstGeom prst="rect">
            <a:avLst/>
          </a:prstGeom>
          <a:noFill/>
        </p:spPr>
      </p:pic>
      <p:pic>
        <p:nvPicPr>
          <p:cNvPr id="5124" name="Picture 4" descr="http://www.nancyrourke.com/paintings/stormymtn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2800" y="2000984"/>
            <a:ext cx="1981200" cy="1411171"/>
          </a:xfrm>
          <a:prstGeom prst="rect">
            <a:avLst/>
          </a:prstGeom>
          <a:noFill/>
        </p:spPr>
      </p:pic>
      <p:pic>
        <p:nvPicPr>
          <p:cNvPr id="5126" name="Picture 6" descr="http://www.nancyrourke.com/paintings/winebottl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83712" y="3457575"/>
            <a:ext cx="1160287" cy="1647825"/>
          </a:xfrm>
          <a:prstGeom prst="rect">
            <a:avLst/>
          </a:prstGeom>
          <a:noFill/>
        </p:spPr>
      </p:pic>
      <p:pic>
        <p:nvPicPr>
          <p:cNvPr id="5128" name="Picture 8" descr="http://www.nancyrourke.com/paintings/goodcoffe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657600"/>
            <a:ext cx="2023492" cy="1477872"/>
          </a:xfrm>
          <a:prstGeom prst="rect">
            <a:avLst/>
          </a:prstGeom>
          <a:noFill/>
        </p:spPr>
      </p:pic>
      <p:pic>
        <p:nvPicPr>
          <p:cNvPr id="5130" name="Picture 10" descr="http://www.nancyrourke.com/paintings/bluetabl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981200" y="2057401"/>
            <a:ext cx="1853827" cy="1295400"/>
          </a:xfrm>
          <a:prstGeom prst="rect">
            <a:avLst/>
          </a:prstGeom>
          <a:noFill/>
        </p:spPr>
      </p:pic>
      <p:pic>
        <p:nvPicPr>
          <p:cNvPr id="5132" name="Picture 12" descr="http://www.nancyrourke.com/paintings/2sidewalk.jpg"/>
          <p:cNvPicPr>
            <a:picLocks noChangeAspect="1" noChangeArrowheads="1"/>
          </p:cNvPicPr>
          <p:nvPr/>
        </p:nvPicPr>
        <p:blipFill>
          <a:blip r:embed="rId15" cstate="print"/>
          <a:srcRect r="1069" b="1639"/>
          <a:stretch>
            <a:fillRect/>
          </a:stretch>
        </p:blipFill>
        <p:spPr bwMode="auto">
          <a:xfrm>
            <a:off x="6019800" y="3708400"/>
            <a:ext cx="1905000" cy="1411111"/>
          </a:xfrm>
          <a:prstGeom prst="rect">
            <a:avLst/>
          </a:prstGeom>
          <a:noFill/>
        </p:spPr>
      </p:pic>
      <p:pic>
        <p:nvPicPr>
          <p:cNvPr id="5134" name="Picture 14" descr="http://www.nancyrourke.com/paintings/andrederain.jpg"/>
          <p:cNvPicPr>
            <a:picLocks noChangeAspect="1" noChangeArrowheads="1"/>
          </p:cNvPicPr>
          <p:nvPr/>
        </p:nvPicPr>
        <p:blipFill>
          <a:blip r:embed="rId16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739417" y="3742082"/>
            <a:ext cx="1051783" cy="1363317"/>
          </a:xfrm>
          <a:prstGeom prst="rect">
            <a:avLst/>
          </a:prstGeom>
          <a:noFill/>
        </p:spPr>
      </p:pic>
      <p:pic>
        <p:nvPicPr>
          <p:cNvPr id="5136" name="Picture 16" descr="http://www.nancyrourke.com/paintings/henrimatisse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67708" y="3733800"/>
            <a:ext cx="1032692" cy="1371599"/>
          </a:xfrm>
          <a:prstGeom prst="rect">
            <a:avLst/>
          </a:prstGeom>
          <a:noFill/>
        </p:spPr>
      </p:pic>
      <p:pic>
        <p:nvPicPr>
          <p:cNvPr id="5138" name="Picture 18" descr="http://www.nancyrourke.com/paintings/mauricevlaminck.jpg"/>
          <p:cNvPicPr>
            <a:picLocks noChangeAspect="1" noChangeArrowheads="1"/>
          </p:cNvPicPr>
          <p:nvPr/>
        </p:nvPicPr>
        <p:blipFill>
          <a:blip r:embed="rId18" cstate="print">
            <a:lum bright="10000"/>
          </a:blip>
          <a:srcRect/>
          <a:stretch>
            <a:fillRect/>
          </a:stretch>
        </p:blipFill>
        <p:spPr bwMode="auto">
          <a:xfrm>
            <a:off x="3494532" y="3706090"/>
            <a:ext cx="1077468" cy="1399309"/>
          </a:xfrm>
          <a:prstGeom prst="rect">
            <a:avLst/>
          </a:prstGeom>
          <a:noFill/>
        </p:spPr>
      </p:pic>
      <p:pic>
        <p:nvPicPr>
          <p:cNvPr id="5140" name="Picture 20" descr="http://www.nancyrourke.com/paintings/cafepaixcoffee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886200" y="2057400"/>
            <a:ext cx="1619250" cy="1302683"/>
          </a:xfrm>
          <a:prstGeom prst="rect">
            <a:avLst/>
          </a:prstGeom>
          <a:noFill/>
        </p:spPr>
      </p:pic>
      <p:pic>
        <p:nvPicPr>
          <p:cNvPr id="5142" name="Picture 22" descr="http://www.nancyrourke.com/paintings/hotelsaintlouisbest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562600" y="2057400"/>
            <a:ext cx="1524000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/>
          <p:nvPr/>
        </p:nvSpPr>
        <p:spPr>
          <a:xfrm>
            <a:off x="0" y="274320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kern="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2010-2015</a:t>
            </a:r>
          </a:p>
        </p:txBody>
      </p:sp>
    </p:spTree>
    <p:extLst>
      <p:ext uri="{BB962C8B-B14F-4D97-AF65-F5344CB8AC3E}">
        <p14:creationId xmlns:p14="http://schemas.microsoft.com/office/powerpoint/2010/main" xmlns="" val="316344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Prior to 2010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Content Placeholder 5"/>
          <p:cNvSpPr txBox="1"/>
          <p:nvPr/>
        </p:nvSpPr>
        <p:spPr>
          <a:xfrm>
            <a:off x="685800" y="990600"/>
            <a:ext cx="7924800" cy="5562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FFFFFF"/>
              </a:solidFill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 </a:t>
            </a:r>
            <a:r>
              <a:rPr lang="en-US" sz="2000" b="0" i="0" u="none" strike="noStrike" kern="1200" cap="none" spc="0" baseline="0" dirty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was inspired by Paddy Ladd’s book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, and</a:t>
            </a:r>
            <a:r>
              <a:rPr lang="en-US" sz="20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made </a:t>
            </a:r>
            <a:r>
              <a:rPr lang="en-US" sz="20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proposal</a:t>
            </a:r>
            <a:endParaRPr lang="en-US" sz="2000" dirty="0" smtClean="0">
              <a:solidFill>
                <a:srgbClr val="FFFFF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about Deaf Art (</a:t>
            </a:r>
            <a:r>
              <a:rPr lang="en-US" sz="2000" b="0" i="0" u="none" strike="noStrike" kern="1200" cap="none" spc="0" baseline="0" dirty="0" err="1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De’VIA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).</a:t>
            </a:r>
            <a:r>
              <a:rPr lang="en-US" sz="20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I</a:t>
            </a:r>
            <a:r>
              <a:rPr lang="en-US" sz="2000" kern="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received a Puffin Foundation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grant</a:t>
            </a:r>
            <a:r>
              <a:rPr lang="en-US" sz="2000" dirty="0" smtClean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to start a painting</a:t>
            </a:r>
            <a:r>
              <a:rPr lang="en-US" sz="2000" b="0" i="0" u="none" strike="noStrike" kern="1200" cap="none" spc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000" b="0" i="0" u="none" strike="noStrike" kern="1200" cap="none" spc="0" baseline="0" dirty="0" smtClean="0">
                <a:solidFill>
                  <a:srgbClr val="FFFFFF"/>
                </a:solidFill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business.</a:t>
            </a: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19" name="Picture 2" descr="http://images.amazon.com/images/P/18535954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739253"/>
            <a:ext cx="2971800" cy="421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http://www.nancyrourke.com/paintings/deaf/paddylad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11041" y="1524000"/>
            <a:ext cx="2608755" cy="341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6" descr="http://lingadv.files.wordpress.com/2012/09/paddyladd.jpg?w=64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2403" y="1524000"/>
            <a:ext cx="3047996" cy="338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152400" y="11430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Dr. Paddy Ladd</a:t>
            </a:r>
            <a:endParaRPr lang="en-US" sz="20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/>
          <p:nvPr/>
        </p:nvSpPr>
        <p:spPr>
          <a:xfrm>
            <a:off x="1524000" y="1066800"/>
            <a:ext cx="7543800" cy="43434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514350" marR="0" lvl="0" indent="-514350" algn="l" defTabSz="914400" rtl="0" fontAlgn="auto" hangingPunct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55298" name="AutoShape 2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AutoShape 4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AutoShape 6" descr="https://devartivistunited.files.wordpress.com/2015/04/devia-manifesto-full-size-72-dp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9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smtClean="0">
                <a:solidFill>
                  <a:srgbClr val="FFE947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Prior to 2010</a:t>
            </a:r>
            <a:endParaRPr lang="en-US" sz="1600" b="0" i="0" u="none" strike="noStrike" kern="1200" cap="none" spc="0" baseline="0" dirty="0">
              <a:solidFill>
                <a:srgbClr val="FFFFFF"/>
              </a:solidFill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22" name="Picture 2" descr="http://www.nancyrourke.com/paintings/deaf/georgewvedit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17" y="685802"/>
            <a:ext cx="2034583" cy="2590800"/>
          </a:xfrm>
          <a:prstGeom prst="rect">
            <a:avLst/>
          </a:prstGeom>
          <a:noFill/>
        </p:spPr>
      </p:pic>
      <p:pic>
        <p:nvPicPr>
          <p:cNvPr id="30724" name="Picture 4" descr="http://www.nancyrourke.com/paintings/deaf/galluadetcogswe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85801"/>
            <a:ext cx="3276600" cy="2586152"/>
          </a:xfrm>
          <a:prstGeom prst="rect">
            <a:avLst/>
          </a:prstGeom>
          <a:noFill/>
        </p:spPr>
      </p:pic>
      <p:pic>
        <p:nvPicPr>
          <p:cNvPr id="30726" name="Picture 6" descr="http://www.nancyrourke.com/paintings/deaf/coffeehands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447800" y="3352800"/>
            <a:ext cx="2133600" cy="1730551"/>
          </a:xfrm>
          <a:prstGeom prst="rect">
            <a:avLst/>
          </a:prstGeom>
          <a:noFill/>
        </p:spPr>
      </p:pic>
      <p:pic>
        <p:nvPicPr>
          <p:cNvPr id="30728" name="Picture 8" descr="http://www.nancyrourke.com/paintings/deaf/cochlearimpla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685800"/>
            <a:ext cx="3429000" cy="2594823"/>
          </a:xfrm>
          <a:prstGeom prst="rect">
            <a:avLst/>
          </a:prstGeom>
          <a:noFill/>
        </p:spPr>
      </p:pic>
      <p:pic>
        <p:nvPicPr>
          <p:cNvPr id="30730" name="Picture 10" descr="http://www.nancyrourke.com/paintings/deaf/boyteach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5161613"/>
            <a:ext cx="2133600" cy="1696387"/>
          </a:xfrm>
          <a:prstGeom prst="rect">
            <a:avLst/>
          </a:prstGeom>
          <a:noFill/>
        </p:spPr>
      </p:pic>
      <p:pic>
        <p:nvPicPr>
          <p:cNvPr id="30732" name="Picture 12" descr="http://www.nancyrourke.com/paintings/deaf/cogswe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289219"/>
            <a:ext cx="2743200" cy="3568781"/>
          </a:xfrm>
          <a:prstGeom prst="rect">
            <a:avLst/>
          </a:prstGeom>
          <a:noFill/>
        </p:spPr>
      </p:pic>
      <p:pic>
        <p:nvPicPr>
          <p:cNvPr id="30734" name="Picture 14" descr="http://www.nancyrourke.com/paintings/deaf/lovehand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22205" y="3329506"/>
            <a:ext cx="2702395" cy="3528494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4191000"/>
            <a:ext cx="152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Experimenting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with </a:t>
            </a:r>
            <a:r>
              <a:rPr lang="en-US" sz="1400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colours</a:t>
            </a:r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en-US" sz="1400" dirty="0" smtClean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Searching for</a:t>
            </a:r>
          </a:p>
          <a:p>
            <a:r>
              <a:rPr lang="en-US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style. </a:t>
            </a:r>
            <a:endParaRPr lang="en-US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12121</TotalTime>
  <Words>630</Words>
  <Application>Microsoft Office PowerPoint</Application>
  <PresentationFormat>On-screen Show (4:3)</PresentationFormat>
  <Paragraphs>311</Paragraphs>
  <Slides>39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First Motifs Used in Paintings 2010</vt:lpstr>
      <vt:lpstr>Slide 14</vt:lpstr>
      <vt:lpstr>2011 Motifs</vt:lpstr>
      <vt:lpstr>Slide 16</vt:lpstr>
      <vt:lpstr>Slide 17</vt:lpstr>
      <vt:lpstr>Slide 18</vt:lpstr>
      <vt:lpstr>Slide 19</vt:lpstr>
      <vt:lpstr>2012 Motifs</vt:lpstr>
      <vt:lpstr>Slide 21</vt:lpstr>
      <vt:lpstr>2013 Motifs</vt:lpstr>
      <vt:lpstr>Slide 23</vt:lpstr>
      <vt:lpstr>2014 Motifs</vt:lpstr>
      <vt:lpstr>Slide 25</vt:lpstr>
      <vt:lpstr>Slide 26</vt:lpstr>
      <vt:lpstr>Slide 27</vt:lpstr>
      <vt:lpstr>Motifs Used in Paintings 2015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Contact Information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Nancy Rourke</dc:creator>
  <cp:lastModifiedBy>Nancy Rourke</cp:lastModifiedBy>
  <cp:revision>701</cp:revision>
  <dcterms:created xsi:type="dcterms:W3CDTF">2013-10-01T14:59:21Z</dcterms:created>
  <dcterms:modified xsi:type="dcterms:W3CDTF">2015-09-15T16:27:25Z</dcterms:modified>
</cp:coreProperties>
</file>